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594" r:id="rId2"/>
    <p:sldId id="528" r:id="rId3"/>
    <p:sldId id="437" r:id="rId4"/>
    <p:sldId id="438" r:id="rId5"/>
    <p:sldId id="439" r:id="rId6"/>
    <p:sldId id="595" r:id="rId7"/>
    <p:sldId id="596" r:id="rId8"/>
    <p:sldId id="597" r:id="rId9"/>
    <p:sldId id="485"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A50021"/>
    <a:srgbClr val="000099"/>
    <a:srgbClr val="00B050"/>
    <a:srgbClr val="FF0000"/>
    <a:srgbClr val="0000FF"/>
    <a:srgbClr val="CC99FF"/>
    <a:srgbClr val="99CC00"/>
    <a:srgbClr val="99CC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243" autoAdjust="0"/>
    <p:restoredTop sz="98488" autoAdjust="0"/>
  </p:normalViewPr>
  <p:slideViewPr>
    <p:cSldViewPr>
      <p:cViewPr>
        <p:scale>
          <a:sx n="50" d="100"/>
          <a:sy n="50"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t" anchorCtr="0" compatLnSpc="1">
            <a:prstTxWarp prst="textNoShape">
              <a:avLst/>
            </a:prstTxWarp>
          </a:bodyPr>
          <a:lstStyle>
            <a:lvl1pPr defTabSz="921175">
              <a:defRPr sz="1300">
                <a:solidFill>
                  <a:schemeClr val="bg1"/>
                </a:solidFill>
                <a:latin typeface="Times New Roman" charset="0"/>
              </a:defRPr>
            </a:lvl1pPr>
          </a:lstStyle>
          <a:p>
            <a:pPr>
              <a:defRPr/>
            </a:pPr>
            <a:endParaRPr lang="en-CA"/>
          </a:p>
        </p:txBody>
      </p:sp>
      <p:sp>
        <p:nvSpPr>
          <p:cNvPr id="57347" name="Rectangle 3"/>
          <p:cNvSpPr>
            <a:spLocks noGrp="1" noChangeArrowheads="1"/>
          </p:cNvSpPr>
          <p:nvPr>
            <p:ph type="dt" sz="quarter" idx="1"/>
          </p:nvPr>
        </p:nvSpPr>
        <p:spPr bwMode="auto">
          <a:xfrm>
            <a:off x="3973513"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t" anchorCtr="0" compatLnSpc="1">
            <a:prstTxWarp prst="textNoShape">
              <a:avLst/>
            </a:prstTxWarp>
          </a:bodyPr>
          <a:lstStyle>
            <a:lvl1pPr algn="r" defTabSz="921175">
              <a:defRPr sz="1300">
                <a:solidFill>
                  <a:schemeClr val="bg1"/>
                </a:solidFill>
                <a:latin typeface="Times New Roman" charset="0"/>
              </a:defRPr>
            </a:lvl1pPr>
          </a:lstStyle>
          <a:p>
            <a:pPr>
              <a:defRPr/>
            </a:pPr>
            <a:endParaRPr lang="en-CA"/>
          </a:p>
        </p:txBody>
      </p:sp>
      <p:sp>
        <p:nvSpPr>
          <p:cNvPr id="57348" name="Rectangle 4"/>
          <p:cNvSpPr>
            <a:spLocks noGrp="1" noChangeArrowheads="1"/>
          </p:cNvSpPr>
          <p:nvPr>
            <p:ph type="ftr" sz="quarter" idx="2"/>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b" anchorCtr="0" compatLnSpc="1">
            <a:prstTxWarp prst="textNoShape">
              <a:avLst/>
            </a:prstTxWarp>
          </a:bodyPr>
          <a:lstStyle>
            <a:lvl1pPr defTabSz="921175">
              <a:defRPr sz="1300">
                <a:solidFill>
                  <a:schemeClr val="bg1"/>
                </a:solidFill>
                <a:latin typeface="Times New Roman" charset="0"/>
              </a:defRPr>
            </a:lvl1pPr>
          </a:lstStyle>
          <a:p>
            <a:pPr>
              <a:defRPr/>
            </a:pPr>
            <a:endParaRPr lang="en-CA"/>
          </a:p>
        </p:txBody>
      </p:sp>
      <p:sp>
        <p:nvSpPr>
          <p:cNvPr id="57349" name="Rectangle 5"/>
          <p:cNvSpPr>
            <a:spLocks noGrp="1" noChangeArrowheads="1"/>
          </p:cNvSpPr>
          <p:nvPr>
            <p:ph type="sldNum" sz="quarter" idx="3"/>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b" anchorCtr="0" compatLnSpc="1">
            <a:prstTxWarp prst="textNoShape">
              <a:avLst/>
            </a:prstTxWarp>
          </a:bodyPr>
          <a:lstStyle>
            <a:lvl1pPr algn="r" defTabSz="921175">
              <a:defRPr sz="1300">
                <a:solidFill>
                  <a:schemeClr val="bg1"/>
                </a:solidFill>
                <a:latin typeface="Times New Roman" charset="0"/>
              </a:defRPr>
            </a:lvl1pPr>
          </a:lstStyle>
          <a:p>
            <a:pPr>
              <a:defRPr/>
            </a:pPr>
            <a:fld id="{83A8C755-2CA0-4EB8-B042-77976C7C2F7A}" type="slidenum">
              <a:rPr lang="en-CA"/>
              <a:pPr>
                <a:defRPr/>
              </a:pPr>
              <a:t>‹#›</a:t>
            </a:fld>
            <a:endParaRPr lang="en-CA"/>
          </a:p>
        </p:txBody>
      </p:sp>
    </p:spTree>
    <p:extLst>
      <p:ext uri="{BB962C8B-B14F-4D97-AF65-F5344CB8AC3E}">
        <p14:creationId xmlns:p14="http://schemas.microsoft.com/office/powerpoint/2010/main" val="206748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t" anchorCtr="0" compatLnSpc="1">
            <a:prstTxWarp prst="textNoShape">
              <a:avLst/>
            </a:prstTxWarp>
          </a:bodyPr>
          <a:lstStyle>
            <a:lvl1pPr defTabSz="921175">
              <a:defRPr sz="1300"/>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t" anchorCtr="0" compatLnSpc="1">
            <a:prstTxWarp prst="textNoShape">
              <a:avLst/>
            </a:prstTxWarp>
          </a:bodyPr>
          <a:lstStyle>
            <a:lvl1pPr algn="r" defTabSz="921175">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b" anchorCtr="0" compatLnSpc="1">
            <a:prstTxWarp prst="textNoShape">
              <a:avLst/>
            </a:prstTxWarp>
          </a:bodyPr>
          <a:lstStyle>
            <a:lvl1pPr defTabSz="921175">
              <a:defRPr sz="1300"/>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3" tIns="46586" rIns="93173" bIns="46586" numCol="1" anchor="b" anchorCtr="0" compatLnSpc="1">
            <a:prstTxWarp prst="textNoShape">
              <a:avLst/>
            </a:prstTxWarp>
          </a:bodyPr>
          <a:lstStyle>
            <a:lvl1pPr algn="r" defTabSz="921175">
              <a:defRPr sz="1300"/>
            </a:lvl1pPr>
          </a:lstStyle>
          <a:p>
            <a:pPr>
              <a:defRPr/>
            </a:pPr>
            <a:fld id="{F02AF661-4866-4F61-AC2E-F55FAAF4AF8F}" type="slidenum">
              <a:rPr lang="en-US"/>
              <a:pPr>
                <a:defRPr/>
              </a:pPr>
              <a:t>‹#›</a:t>
            </a:fld>
            <a:endParaRPr lang="en-US"/>
          </a:p>
        </p:txBody>
      </p:sp>
    </p:spTree>
    <p:extLst>
      <p:ext uri="{BB962C8B-B14F-4D97-AF65-F5344CB8AC3E}">
        <p14:creationId xmlns:p14="http://schemas.microsoft.com/office/powerpoint/2010/main" val="1759011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46" indent="-291171" eaLnBrk="0" hangingPunct="0">
              <a:defRPr sz="2900">
                <a:solidFill>
                  <a:schemeClr val="bg1"/>
                </a:solidFill>
                <a:latin typeface="Times New Roman" pitchFamily="18" charset="0"/>
              </a:defRPr>
            </a:lvl2pPr>
            <a:lvl3pPr marL="1164686" indent="-232937" eaLnBrk="0" hangingPunct="0">
              <a:defRPr sz="2900">
                <a:solidFill>
                  <a:schemeClr val="bg1"/>
                </a:solidFill>
                <a:latin typeface="Times New Roman" pitchFamily="18" charset="0"/>
              </a:defRPr>
            </a:lvl3pPr>
            <a:lvl4pPr marL="1630560" indent="-232937" eaLnBrk="0" hangingPunct="0">
              <a:defRPr sz="2900">
                <a:solidFill>
                  <a:schemeClr val="bg1"/>
                </a:solidFill>
                <a:latin typeface="Times New Roman" pitchFamily="18" charset="0"/>
              </a:defRPr>
            </a:lvl4pPr>
            <a:lvl5pPr marL="2096435" indent="-232937" eaLnBrk="0" hangingPunct="0">
              <a:defRPr sz="2900">
                <a:solidFill>
                  <a:schemeClr val="bg1"/>
                </a:solidFill>
                <a:latin typeface="Times New Roman" pitchFamily="18" charset="0"/>
              </a:defRPr>
            </a:lvl5pPr>
            <a:lvl6pPr marL="2562309" indent="-232937" eaLnBrk="0" fontAlgn="base" hangingPunct="0">
              <a:spcBef>
                <a:spcPct val="0"/>
              </a:spcBef>
              <a:spcAft>
                <a:spcPct val="0"/>
              </a:spcAft>
              <a:defRPr sz="2900">
                <a:solidFill>
                  <a:schemeClr val="bg1"/>
                </a:solidFill>
                <a:latin typeface="Times New Roman" pitchFamily="18" charset="0"/>
              </a:defRPr>
            </a:lvl6pPr>
            <a:lvl7pPr marL="3028183" indent="-232937" eaLnBrk="0" fontAlgn="base" hangingPunct="0">
              <a:spcBef>
                <a:spcPct val="0"/>
              </a:spcBef>
              <a:spcAft>
                <a:spcPct val="0"/>
              </a:spcAft>
              <a:defRPr sz="2900">
                <a:solidFill>
                  <a:schemeClr val="bg1"/>
                </a:solidFill>
                <a:latin typeface="Times New Roman" pitchFamily="18" charset="0"/>
              </a:defRPr>
            </a:lvl7pPr>
            <a:lvl8pPr marL="3494059" indent="-232937" eaLnBrk="0" fontAlgn="base" hangingPunct="0">
              <a:spcBef>
                <a:spcPct val="0"/>
              </a:spcBef>
              <a:spcAft>
                <a:spcPct val="0"/>
              </a:spcAft>
              <a:defRPr sz="2900">
                <a:solidFill>
                  <a:schemeClr val="bg1"/>
                </a:solidFill>
                <a:latin typeface="Times New Roman" pitchFamily="18" charset="0"/>
              </a:defRPr>
            </a:lvl8pPr>
            <a:lvl9pPr marL="3959933" indent="-232937" eaLnBrk="0" fontAlgn="base" hangingPunct="0">
              <a:spcBef>
                <a:spcPct val="0"/>
              </a:spcBef>
              <a:spcAft>
                <a:spcPct val="0"/>
              </a:spcAft>
              <a:defRPr sz="2900">
                <a:solidFill>
                  <a:schemeClr val="bg1"/>
                </a:solidFill>
                <a:latin typeface="Times New Roman" pitchFamily="18" charset="0"/>
              </a:defRPr>
            </a:lvl9pPr>
          </a:lstStyle>
          <a:p>
            <a:pPr eaLnBrk="1" hangingPunct="1"/>
            <a:fld id="{E3CA9C6C-FA59-493E-B796-71BA432AEE1D}" type="slidenum">
              <a:rPr lang="en-US" sz="1200"/>
              <a:pPr eaLnBrk="1" hangingPunct="1"/>
              <a:t>1</a:t>
            </a:fld>
            <a:endParaRPr lang="en-US" sz="1200" dirty="0"/>
          </a:p>
        </p:txBody>
      </p:sp>
      <p:sp>
        <p:nvSpPr>
          <p:cNvPr id="56323" name="Text Box 1"/>
          <p:cNvSpPr txBox="1">
            <a:spLocks noChangeArrowheads="1"/>
          </p:cNvSpPr>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08" tIns="47688" rIns="91708" bIns="47688"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9pPr>
          </a:lstStyle>
          <a:p>
            <a:pPr algn="r" eaLnBrk="1" hangingPunct="1"/>
            <a:fld id="{D728DE48-471C-47C6-88A0-C34CCE04A348}" type="slidenum">
              <a:rPr lang="en-US" sz="1200">
                <a:solidFill>
                  <a:srgbClr val="FFFFFF"/>
                </a:solidFill>
                <a:ea typeface="Arial Unicode MS" pitchFamily="34" charset="-128"/>
                <a:cs typeface="Arial Unicode MS" pitchFamily="34" charset="-128"/>
              </a:rPr>
              <a:pPr algn="r" eaLnBrk="1" hangingPunct="1"/>
              <a:t>1</a:t>
            </a:fld>
            <a:endParaRPr lang="en-US" sz="1200" dirty="0">
              <a:solidFill>
                <a:srgbClr val="FFFFFF"/>
              </a:solidFill>
              <a:ea typeface="Arial Unicode MS" pitchFamily="34" charset="-128"/>
              <a:cs typeface="Arial Unicode MS" pitchFamily="34" charset="-128"/>
            </a:endParaRPr>
          </a:p>
        </p:txBody>
      </p:sp>
      <p:sp>
        <p:nvSpPr>
          <p:cNvPr id="56324" name="Text Box 2"/>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4" tIns="46588" rIns="93174" bIns="46588" anchor="ctr"/>
          <a:lstStyle>
            <a:lvl1pPr eaLnBrk="0" hangingPunct="0">
              <a:defRPr sz="2800">
                <a:solidFill>
                  <a:schemeClr val="bg1"/>
                </a:solidFill>
                <a:latin typeface="Times New Roman" pitchFamily="18" charset="0"/>
              </a:defRPr>
            </a:lvl1pPr>
            <a:lvl2pPr marL="742950" indent="-285750" eaLnBrk="0" hangingPunct="0">
              <a:defRPr sz="2800">
                <a:solidFill>
                  <a:schemeClr val="bg1"/>
                </a:solidFill>
                <a:latin typeface="Times New Roman" pitchFamily="18" charset="0"/>
              </a:defRPr>
            </a:lvl2pPr>
            <a:lvl3pPr marL="1143000" indent="-228600" eaLnBrk="0" hangingPunct="0">
              <a:defRPr sz="2800">
                <a:solidFill>
                  <a:schemeClr val="bg1"/>
                </a:solidFill>
                <a:latin typeface="Times New Roman" pitchFamily="18" charset="0"/>
              </a:defRPr>
            </a:lvl3pPr>
            <a:lvl4pPr marL="1600200" indent="-228600" eaLnBrk="0" hangingPunct="0">
              <a:defRPr sz="2800">
                <a:solidFill>
                  <a:schemeClr val="bg1"/>
                </a:solidFill>
                <a:latin typeface="Times New Roman" pitchFamily="18" charset="0"/>
              </a:defRPr>
            </a:lvl4pPr>
            <a:lvl5pPr marL="2057400" indent="-228600" eaLnBrk="0" hangingPunct="0">
              <a:defRPr sz="2800">
                <a:solidFill>
                  <a:schemeClr val="bg1"/>
                </a:solidFill>
                <a:latin typeface="Times New Roman" pitchFamily="18" charset="0"/>
              </a:defRPr>
            </a:lvl5pPr>
            <a:lvl6pPr marL="2514600" indent="-228600" eaLnBrk="0" fontAlgn="base" hangingPunct="0">
              <a:spcBef>
                <a:spcPct val="0"/>
              </a:spcBef>
              <a:spcAft>
                <a:spcPct val="0"/>
              </a:spcAft>
              <a:defRPr sz="2800">
                <a:solidFill>
                  <a:schemeClr val="bg1"/>
                </a:solidFill>
                <a:latin typeface="Times New Roman" pitchFamily="18" charset="0"/>
              </a:defRPr>
            </a:lvl6pPr>
            <a:lvl7pPr marL="2971800" indent="-228600" eaLnBrk="0" fontAlgn="base" hangingPunct="0">
              <a:spcBef>
                <a:spcPct val="0"/>
              </a:spcBef>
              <a:spcAft>
                <a:spcPct val="0"/>
              </a:spcAft>
              <a:defRPr sz="2800">
                <a:solidFill>
                  <a:schemeClr val="bg1"/>
                </a:solidFill>
                <a:latin typeface="Times New Roman" pitchFamily="18" charset="0"/>
              </a:defRPr>
            </a:lvl7pPr>
            <a:lvl8pPr marL="3429000" indent="-228600" eaLnBrk="0" fontAlgn="base" hangingPunct="0">
              <a:spcBef>
                <a:spcPct val="0"/>
              </a:spcBef>
              <a:spcAft>
                <a:spcPct val="0"/>
              </a:spcAft>
              <a:defRPr sz="2800">
                <a:solidFill>
                  <a:schemeClr val="bg1"/>
                </a:solidFill>
                <a:latin typeface="Times New Roman" pitchFamily="18" charset="0"/>
              </a:defRPr>
            </a:lvl8pPr>
            <a:lvl9pPr marL="3886200" indent="-228600" eaLnBrk="0" fontAlgn="base" hangingPunct="0">
              <a:spcBef>
                <a:spcPct val="0"/>
              </a:spcBef>
              <a:spcAft>
                <a:spcPct val="0"/>
              </a:spcAft>
              <a:defRPr sz="2800">
                <a:solidFill>
                  <a:schemeClr val="bg1"/>
                </a:solidFill>
                <a:latin typeface="Times New Roman" pitchFamily="18" charset="0"/>
              </a:defRPr>
            </a:lvl9pPr>
          </a:lstStyle>
          <a:p>
            <a:pPr eaLnBrk="1" hangingPunct="1"/>
            <a:endParaRPr lang="en-CA" dirty="0"/>
          </a:p>
        </p:txBody>
      </p:sp>
      <p:sp>
        <p:nvSpPr>
          <p:cNvPr id="56325" name="Rectangle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latin typeface="Times New Roman" pitchFamily="18" charset="0"/>
              </a:rPr>
              <a:t>Isidor Buchmann is the founder and CEO of Cadex Electronics Inc., a company that manufactures innovative battery test and diagnostics equipment. Active in wireless communications, Isidor has studied the behavior of rechargeable batteries in practical and everyday use. To share battery knowledge, he wrote many articles, delivered numerous technical papers, published several books including the best selling “Batteries in a Portable World,” and created www.BatteryUniversity.com.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016AA50-FACA-45A5-8E03-0608C2BAD818}" type="slidenum">
              <a:rPr lang="en-US" sz="1200"/>
              <a:pPr eaLnBrk="1" hangingPunct="1"/>
              <a:t>2</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D1F3A8DF-108E-4A13-AAFD-263AA75B7195}" type="slidenum">
              <a:rPr lang="en-US" sz="1200"/>
              <a:pPr eaLnBrk="1" hangingPunct="1"/>
              <a:t>3</a:t>
            </a:fld>
            <a:endParaRPr 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CF8610F-8A42-4CE7-B436-056BA1F8279F}" type="slidenum">
              <a:rPr lang="en-US" sz="1200"/>
              <a:pPr eaLnBrk="1" hangingPunct="1"/>
              <a:t>4</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6C7BD2E-60C8-471B-A889-222A180271E0}" type="slidenum">
              <a:rPr lang="en-US" sz="1200"/>
              <a:pPr eaLnBrk="1" hangingPunct="1"/>
              <a:t>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6C7BD2E-60C8-471B-A889-222A180271E0}" type="slidenum">
              <a:rPr lang="en-US" sz="1200"/>
              <a:pPr eaLnBrk="1" hangingPunct="1"/>
              <a:t>6</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6C7BD2E-60C8-471B-A889-222A180271E0}" type="slidenum">
              <a:rPr lang="en-US" sz="1200"/>
              <a:pPr eaLnBrk="1" hangingPunct="1"/>
              <a:t>7</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F6C7BD2E-60C8-471B-A889-222A180271E0}" type="slidenum">
              <a:rPr lang="en-US" sz="1200"/>
              <a:pPr eaLnBrk="1" hangingPunct="1"/>
              <a:t>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4720" y="4417404"/>
            <a:ext cx="5140960" cy="4181766"/>
          </a:xfrm>
          <a:noFill/>
        </p:spPr>
        <p:txBody>
          <a:bodyPr/>
          <a:lstStyle/>
          <a:p>
            <a:pPr eaLnBrk="1" hangingPunct="1"/>
            <a:endParaRPr lang="de-CH"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900">
                <a:solidFill>
                  <a:schemeClr val="bg1"/>
                </a:solidFill>
                <a:latin typeface="Times New Roman" pitchFamily="18" charset="0"/>
              </a:defRPr>
            </a:lvl1pPr>
            <a:lvl2pPr marL="757066" indent="-291179" eaLnBrk="0" hangingPunct="0">
              <a:defRPr sz="2900">
                <a:solidFill>
                  <a:schemeClr val="bg1"/>
                </a:solidFill>
                <a:latin typeface="Times New Roman" pitchFamily="18" charset="0"/>
              </a:defRPr>
            </a:lvl2pPr>
            <a:lvl3pPr marL="1164717" indent="-232943" eaLnBrk="0" hangingPunct="0">
              <a:defRPr sz="2900">
                <a:solidFill>
                  <a:schemeClr val="bg1"/>
                </a:solidFill>
                <a:latin typeface="Times New Roman" pitchFamily="18" charset="0"/>
              </a:defRPr>
            </a:lvl3pPr>
            <a:lvl4pPr marL="1630604" indent="-232943" eaLnBrk="0" hangingPunct="0">
              <a:defRPr sz="2900">
                <a:solidFill>
                  <a:schemeClr val="bg1"/>
                </a:solidFill>
                <a:latin typeface="Times New Roman" pitchFamily="18" charset="0"/>
              </a:defRPr>
            </a:lvl4pPr>
            <a:lvl5pPr marL="2096491" indent="-232943" eaLnBrk="0" hangingPunct="0">
              <a:defRPr sz="2900">
                <a:solidFill>
                  <a:schemeClr val="bg1"/>
                </a:solidFill>
                <a:latin typeface="Times New Roman" pitchFamily="18" charset="0"/>
              </a:defRPr>
            </a:lvl5pPr>
            <a:lvl6pPr marL="2562377" indent="-232943" eaLnBrk="0" fontAlgn="base" hangingPunct="0">
              <a:spcBef>
                <a:spcPct val="0"/>
              </a:spcBef>
              <a:spcAft>
                <a:spcPct val="0"/>
              </a:spcAft>
              <a:defRPr sz="2900">
                <a:solidFill>
                  <a:schemeClr val="bg1"/>
                </a:solidFill>
                <a:latin typeface="Times New Roman" pitchFamily="18" charset="0"/>
              </a:defRPr>
            </a:lvl6pPr>
            <a:lvl7pPr marL="3028264" indent="-232943" eaLnBrk="0" fontAlgn="base" hangingPunct="0">
              <a:spcBef>
                <a:spcPct val="0"/>
              </a:spcBef>
              <a:spcAft>
                <a:spcPct val="0"/>
              </a:spcAft>
              <a:defRPr sz="2900">
                <a:solidFill>
                  <a:schemeClr val="bg1"/>
                </a:solidFill>
                <a:latin typeface="Times New Roman" pitchFamily="18" charset="0"/>
              </a:defRPr>
            </a:lvl7pPr>
            <a:lvl8pPr marL="3494151" indent="-232943" eaLnBrk="0" fontAlgn="base" hangingPunct="0">
              <a:spcBef>
                <a:spcPct val="0"/>
              </a:spcBef>
              <a:spcAft>
                <a:spcPct val="0"/>
              </a:spcAft>
              <a:defRPr sz="2900">
                <a:solidFill>
                  <a:schemeClr val="bg1"/>
                </a:solidFill>
                <a:latin typeface="Times New Roman" pitchFamily="18" charset="0"/>
              </a:defRPr>
            </a:lvl8pPr>
            <a:lvl9pPr marL="3960038" indent="-232943" eaLnBrk="0" fontAlgn="base" hangingPunct="0">
              <a:spcBef>
                <a:spcPct val="0"/>
              </a:spcBef>
              <a:spcAft>
                <a:spcPct val="0"/>
              </a:spcAft>
              <a:defRPr sz="2900">
                <a:solidFill>
                  <a:schemeClr val="bg1"/>
                </a:solidFill>
                <a:latin typeface="Times New Roman" pitchFamily="18" charset="0"/>
              </a:defRPr>
            </a:lvl9pPr>
          </a:lstStyle>
          <a:p>
            <a:pPr eaLnBrk="1" hangingPunct="1"/>
            <a:fld id="{1E73CD07-7FC2-4570-97C6-D2C62C1155C4}" type="slidenum">
              <a:rPr lang="en-US" sz="1200"/>
              <a:pPr eaLnBrk="1" hangingPunct="1"/>
              <a:t>9</a:t>
            </a:fld>
            <a:endParaRPr lang="en-US" sz="1200"/>
          </a:p>
        </p:txBody>
      </p:sp>
      <p:sp>
        <p:nvSpPr>
          <p:cNvPr id="106499" name="Text Box 1"/>
          <p:cNvSpPr txBox="1">
            <a:spLocks noChangeArrowheads="1"/>
          </p:cNvSpPr>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10" tIns="47689" rIns="91710" bIns="47689"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9pPr>
          </a:lstStyle>
          <a:p>
            <a:pPr algn="r" eaLnBrk="1" hangingPunct="1"/>
            <a:fld id="{F59FD9E3-A1AC-4B8F-BA5D-9C6516F43FCE}" type="slidenum">
              <a:rPr lang="en-US" sz="1200">
                <a:solidFill>
                  <a:srgbClr val="FFFFFF"/>
                </a:solidFill>
                <a:ea typeface="Arial Unicode MS" pitchFamily="34" charset="-128"/>
                <a:cs typeface="Arial Unicode MS" pitchFamily="34" charset="-128"/>
              </a:rPr>
              <a:pPr algn="r" eaLnBrk="1" hangingPunct="1"/>
              <a:t>9</a:t>
            </a:fld>
            <a:endParaRPr lang="en-US" sz="1200">
              <a:solidFill>
                <a:srgbClr val="FFFFFF"/>
              </a:solidFill>
              <a:ea typeface="Arial Unicode MS" pitchFamily="34" charset="-128"/>
              <a:cs typeface="Arial Unicode MS" pitchFamily="34" charset="-128"/>
            </a:endParaRPr>
          </a:p>
        </p:txBody>
      </p:sp>
      <p:sp>
        <p:nvSpPr>
          <p:cNvPr id="106500" name="Text Box 2"/>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eaLnBrk="0" hangingPunct="0">
              <a:defRPr sz="2800">
                <a:solidFill>
                  <a:schemeClr val="bg1"/>
                </a:solidFill>
                <a:latin typeface="Times New Roman" pitchFamily="18" charset="0"/>
              </a:defRPr>
            </a:lvl1pPr>
            <a:lvl2pPr marL="742950" indent="-285750" eaLnBrk="0" hangingPunct="0">
              <a:defRPr sz="2800">
                <a:solidFill>
                  <a:schemeClr val="bg1"/>
                </a:solidFill>
                <a:latin typeface="Times New Roman" pitchFamily="18" charset="0"/>
              </a:defRPr>
            </a:lvl2pPr>
            <a:lvl3pPr marL="1143000" indent="-228600" eaLnBrk="0" hangingPunct="0">
              <a:defRPr sz="2800">
                <a:solidFill>
                  <a:schemeClr val="bg1"/>
                </a:solidFill>
                <a:latin typeface="Times New Roman" pitchFamily="18" charset="0"/>
              </a:defRPr>
            </a:lvl3pPr>
            <a:lvl4pPr marL="1600200" indent="-228600" eaLnBrk="0" hangingPunct="0">
              <a:defRPr sz="2800">
                <a:solidFill>
                  <a:schemeClr val="bg1"/>
                </a:solidFill>
                <a:latin typeface="Times New Roman" pitchFamily="18" charset="0"/>
              </a:defRPr>
            </a:lvl4pPr>
            <a:lvl5pPr marL="2057400" indent="-228600" eaLnBrk="0" hangingPunct="0">
              <a:defRPr sz="2800">
                <a:solidFill>
                  <a:schemeClr val="bg1"/>
                </a:solidFill>
                <a:latin typeface="Times New Roman" pitchFamily="18" charset="0"/>
              </a:defRPr>
            </a:lvl5pPr>
            <a:lvl6pPr marL="2514600" indent="-228600" eaLnBrk="0" fontAlgn="base" hangingPunct="0">
              <a:spcBef>
                <a:spcPct val="0"/>
              </a:spcBef>
              <a:spcAft>
                <a:spcPct val="0"/>
              </a:spcAft>
              <a:defRPr sz="2800">
                <a:solidFill>
                  <a:schemeClr val="bg1"/>
                </a:solidFill>
                <a:latin typeface="Times New Roman" pitchFamily="18" charset="0"/>
              </a:defRPr>
            </a:lvl6pPr>
            <a:lvl7pPr marL="2971800" indent="-228600" eaLnBrk="0" fontAlgn="base" hangingPunct="0">
              <a:spcBef>
                <a:spcPct val="0"/>
              </a:spcBef>
              <a:spcAft>
                <a:spcPct val="0"/>
              </a:spcAft>
              <a:defRPr sz="2800">
                <a:solidFill>
                  <a:schemeClr val="bg1"/>
                </a:solidFill>
                <a:latin typeface="Times New Roman" pitchFamily="18" charset="0"/>
              </a:defRPr>
            </a:lvl7pPr>
            <a:lvl8pPr marL="3429000" indent="-228600" eaLnBrk="0" fontAlgn="base" hangingPunct="0">
              <a:spcBef>
                <a:spcPct val="0"/>
              </a:spcBef>
              <a:spcAft>
                <a:spcPct val="0"/>
              </a:spcAft>
              <a:defRPr sz="2800">
                <a:solidFill>
                  <a:schemeClr val="bg1"/>
                </a:solidFill>
                <a:latin typeface="Times New Roman" pitchFamily="18" charset="0"/>
              </a:defRPr>
            </a:lvl8pPr>
            <a:lvl9pPr marL="3886200" indent="-228600" eaLnBrk="0" fontAlgn="base" hangingPunct="0">
              <a:spcBef>
                <a:spcPct val="0"/>
              </a:spcBef>
              <a:spcAft>
                <a:spcPct val="0"/>
              </a:spcAft>
              <a:defRPr sz="2800">
                <a:solidFill>
                  <a:schemeClr val="bg1"/>
                </a:solidFill>
                <a:latin typeface="Times New Roman" pitchFamily="18" charset="0"/>
              </a:defRPr>
            </a:lvl9pPr>
          </a:lstStyle>
          <a:p>
            <a:pPr eaLnBrk="1" hangingPunct="1"/>
            <a:endParaRPr lang="en-CA"/>
          </a:p>
        </p:txBody>
      </p:sp>
      <p:sp>
        <p:nvSpPr>
          <p:cNvPr id="106501" name="Rectangle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5757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79ABBC83-A6B3-4115-A692-285F915BCB30}" type="datetimeFigureOut">
              <a:rPr lang="en-CA"/>
              <a:pPr>
                <a:defRPr/>
              </a:pPr>
              <a:t>07/10/2014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5AC0174-6B12-45B1-B35A-D6B4E5336DF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74" r:id="rId1"/>
  </p:sldLayoutIdLst>
  <p:hf sldNum="0" hdr="0"/>
  <p:txStyles>
    <p:titleStyle>
      <a:lvl1pPr algn="l" rtl="0" eaLnBrk="0" fontAlgn="base" hangingPunct="0">
        <a:spcBef>
          <a:spcPct val="0"/>
        </a:spcBef>
        <a:spcAft>
          <a:spcPct val="0"/>
        </a:spcAft>
        <a:defRPr sz="2800">
          <a:solidFill>
            <a:schemeClr val="accent2"/>
          </a:solidFill>
          <a:latin typeface="Verdana" pitchFamily="34" charset="0"/>
          <a:ea typeface="+mj-ea"/>
          <a:cs typeface="+mj-cs"/>
        </a:defRPr>
      </a:lvl1pPr>
      <a:lvl2pPr algn="l" rtl="0" eaLnBrk="0" fontAlgn="base" hangingPunct="0">
        <a:spcBef>
          <a:spcPct val="0"/>
        </a:spcBef>
        <a:spcAft>
          <a:spcPct val="0"/>
        </a:spcAft>
        <a:defRPr sz="2800">
          <a:solidFill>
            <a:schemeClr val="accent2"/>
          </a:solidFill>
          <a:latin typeface="Verdana" pitchFamily="34" charset="0"/>
        </a:defRPr>
      </a:lvl2pPr>
      <a:lvl3pPr algn="l" rtl="0" eaLnBrk="0" fontAlgn="base" hangingPunct="0">
        <a:spcBef>
          <a:spcPct val="0"/>
        </a:spcBef>
        <a:spcAft>
          <a:spcPct val="0"/>
        </a:spcAft>
        <a:defRPr sz="2800">
          <a:solidFill>
            <a:schemeClr val="accent2"/>
          </a:solidFill>
          <a:latin typeface="Verdana" pitchFamily="34" charset="0"/>
        </a:defRPr>
      </a:lvl3pPr>
      <a:lvl4pPr algn="l" rtl="0" eaLnBrk="0" fontAlgn="base" hangingPunct="0">
        <a:spcBef>
          <a:spcPct val="0"/>
        </a:spcBef>
        <a:spcAft>
          <a:spcPct val="0"/>
        </a:spcAft>
        <a:defRPr sz="2800">
          <a:solidFill>
            <a:schemeClr val="accent2"/>
          </a:solidFill>
          <a:latin typeface="Verdana" pitchFamily="34" charset="0"/>
        </a:defRPr>
      </a:lvl4pPr>
      <a:lvl5pPr algn="l" rtl="0" eaLnBrk="0" fontAlgn="base" hangingPunct="0">
        <a:spcBef>
          <a:spcPct val="0"/>
        </a:spcBef>
        <a:spcAft>
          <a:spcPct val="0"/>
        </a:spcAft>
        <a:defRPr sz="2800">
          <a:solidFill>
            <a:schemeClr val="accent2"/>
          </a:solidFill>
          <a:latin typeface="Verdana" pitchFamily="34" charset="0"/>
        </a:defRPr>
      </a:lvl5pPr>
      <a:lvl6pPr marL="457200" algn="l" rtl="0" fontAlgn="base">
        <a:spcBef>
          <a:spcPct val="0"/>
        </a:spcBef>
        <a:spcAft>
          <a:spcPct val="0"/>
        </a:spcAft>
        <a:defRPr sz="2800">
          <a:solidFill>
            <a:schemeClr val="accent2"/>
          </a:solidFill>
          <a:latin typeface="Arial" charset="0"/>
        </a:defRPr>
      </a:lvl6pPr>
      <a:lvl7pPr marL="914400" algn="l" rtl="0" fontAlgn="base">
        <a:spcBef>
          <a:spcPct val="0"/>
        </a:spcBef>
        <a:spcAft>
          <a:spcPct val="0"/>
        </a:spcAft>
        <a:defRPr sz="2800">
          <a:solidFill>
            <a:schemeClr val="accent2"/>
          </a:solidFill>
          <a:latin typeface="Arial" charset="0"/>
        </a:defRPr>
      </a:lvl7pPr>
      <a:lvl8pPr marL="1371600" algn="l" rtl="0" fontAlgn="base">
        <a:spcBef>
          <a:spcPct val="0"/>
        </a:spcBef>
        <a:spcAft>
          <a:spcPct val="0"/>
        </a:spcAft>
        <a:defRPr sz="2800">
          <a:solidFill>
            <a:schemeClr val="accent2"/>
          </a:solidFill>
          <a:latin typeface="Arial" charset="0"/>
        </a:defRPr>
      </a:lvl8pPr>
      <a:lvl9pPr marL="1828800" algn="l" rtl="0" fontAlgn="base">
        <a:spcBef>
          <a:spcPct val="0"/>
        </a:spcBef>
        <a:spcAft>
          <a:spcPct val="0"/>
        </a:spcAft>
        <a:defRPr sz="2800">
          <a:solidFill>
            <a:schemeClr val="accent2"/>
          </a:solidFill>
          <a:latin typeface="Arial" charset="0"/>
        </a:defRPr>
      </a:lvl9pPr>
    </p:titleStyle>
    <p:bodyStyle>
      <a:lvl1pPr marL="342900" indent="-342900" algn="l" rtl="0" eaLnBrk="0" fontAlgn="base" hangingPunct="0">
        <a:spcBef>
          <a:spcPct val="20000"/>
        </a:spcBef>
        <a:spcAft>
          <a:spcPct val="0"/>
        </a:spcAft>
        <a:defRPr sz="3200">
          <a:solidFill>
            <a:schemeClr val="accent2"/>
          </a:solidFill>
          <a:latin typeface="Verdana" pitchFamily="34" charset="0"/>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Verdana" pitchFamily="34" charset="0"/>
        </a:defRPr>
      </a:lvl2pPr>
      <a:lvl3pPr marL="1143000" indent="-228600" algn="l" rtl="0" eaLnBrk="0" fontAlgn="base" hangingPunct="0">
        <a:spcBef>
          <a:spcPct val="20000"/>
        </a:spcBef>
        <a:spcAft>
          <a:spcPct val="0"/>
        </a:spcAft>
        <a:buChar char="•"/>
        <a:defRPr sz="2400">
          <a:solidFill>
            <a:schemeClr val="accent2"/>
          </a:solidFill>
          <a:latin typeface="Verdana" pitchFamily="34" charset="0"/>
        </a:defRPr>
      </a:lvl3pPr>
      <a:lvl4pPr marL="1600200" indent="-228600" algn="l" rtl="0" eaLnBrk="0" fontAlgn="base" hangingPunct="0">
        <a:spcBef>
          <a:spcPct val="20000"/>
        </a:spcBef>
        <a:spcAft>
          <a:spcPct val="0"/>
        </a:spcAft>
        <a:buChar char="–"/>
        <a:defRPr sz="2000">
          <a:solidFill>
            <a:schemeClr val="accent2"/>
          </a:solidFill>
          <a:latin typeface="Verdana" pitchFamily="34" charset="0"/>
        </a:defRPr>
      </a:lvl4pPr>
      <a:lvl5pPr marL="2057400" indent="-228600" algn="l" rtl="0" eaLnBrk="0" fontAlgn="base" hangingPunct="0">
        <a:spcBef>
          <a:spcPct val="20000"/>
        </a:spcBef>
        <a:spcAft>
          <a:spcPct val="0"/>
        </a:spcAft>
        <a:buChar char="»"/>
        <a:defRPr sz="2000">
          <a:solidFill>
            <a:schemeClr val="accent2"/>
          </a:solidFill>
          <a:latin typeface="Verdana" pitchFamily="34"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12725" y="5951538"/>
            <a:ext cx="6873875"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bg1"/>
                </a:solidFill>
                <a:latin typeface="Times New Roman" pitchFamily="18" charset="0"/>
              </a:defRPr>
            </a:lvl1pPr>
            <a:lvl2pPr marL="742950" indent="-285750" eaLnBrk="0" hangingPunct="0">
              <a:defRPr sz="2800">
                <a:solidFill>
                  <a:schemeClr val="bg1"/>
                </a:solidFill>
                <a:latin typeface="Times New Roman" pitchFamily="18" charset="0"/>
              </a:defRPr>
            </a:lvl2pPr>
            <a:lvl3pPr marL="1143000" indent="-228600" eaLnBrk="0" hangingPunct="0">
              <a:defRPr sz="2800">
                <a:solidFill>
                  <a:schemeClr val="bg1"/>
                </a:solidFill>
                <a:latin typeface="Times New Roman" pitchFamily="18" charset="0"/>
              </a:defRPr>
            </a:lvl3pPr>
            <a:lvl4pPr marL="1600200" indent="-228600" eaLnBrk="0" hangingPunct="0">
              <a:defRPr sz="2800">
                <a:solidFill>
                  <a:schemeClr val="bg1"/>
                </a:solidFill>
                <a:latin typeface="Times New Roman" pitchFamily="18" charset="0"/>
              </a:defRPr>
            </a:lvl4pPr>
            <a:lvl5pPr marL="2057400" indent="-228600" eaLnBrk="0" hangingPunct="0">
              <a:defRPr sz="2800">
                <a:solidFill>
                  <a:schemeClr val="bg1"/>
                </a:solidFill>
                <a:latin typeface="Times New Roman" pitchFamily="18" charset="0"/>
              </a:defRPr>
            </a:lvl5pPr>
            <a:lvl6pPr marL="2514600" indent="-228600" eaLnBrk="0" fontAlgn="base" hangingPunct="0">
              <a:spcBef>
                <a:spcPct val="0"/>
              </a:spcBef>
              <a:spcAft>
                <a:spcPct val="0"/>
              </a:spcAft>
              <a:defRPr sz="2800">
                <a:solidFill>
                  <a:schemeClr val="bg1"/>
                </a:solidFill>
                <a:latin typeface="Times New Roman" pitchFamily="18" charset="0"/>
              </a:defRPr>
            </a:lvl6pPr>
            <a:lvl7pPr marL="2971800" indent="-228600" eaLnBrk="0" fontAlgn="base" hangingPunct="0">
              <a:spcBef>
                <a:spcPct val="0"/>
              </a:spcBef>
              <a:spcAft>
                <a:spcPct val="0"/>
              </a:spcAft>
              <a:defRPr sz="2800">
                <a:solidFill>
                  <a:schemeClr val="bg1"/>
                </a:solidFill>
                <a:latin typeface="Times New Roman" pitchFamily="18" charset="0"/>
              </a:defRPr>
            </a:lvl7pPr>
            <a:lvl8pPr marL="3429000" indent="-228600" eaLnBrk="0" fontAlgn="base" hangingPunct="0">
              <a:spcBef>
                <a:spcPct val="0"/>
              </a:spcBef>
              <a:spcAft>
                <a:spcPct val="0"/>
              </a:spcAft>
              <a:defRPr sz="2800">
                <a:solidFill>
                  <a:schemeClr val="bg1"/>
                </a:solidFill>
                <a:latin typeface="Times New Roman" pitchFamily="18" charset="0"/>
              </a:defRPr>
            </a:lvl8pPr>
            <a:lvl9pPr marL="3886200" indent="-228600" eaLnBrk="0" fontAlgn="base" hangingPunct="0">
              <a:spcBef>
                <a:spcPct val="0"/>
              </a:spcBef>
              <a:spcAft>
                <a:spcPct val="0"/>
              </a:spcAft>
              <a:defRPr sz="2800">
                <a:solidFill>
                  <a:schemeClr val="bg1"/>
                </a:solidFill>
                <a:latin typeface="Times New Roman" pitchFamily="18" charset="0"/>
              </a:defRPr>
            </a:lvl9pPr>
          </a:lstStyle>
          <a:p>
            <a:pPr eaLnBrk="1" hangingPunct="1"/>
            <a:endParaRPr lang="en-CA" dirty="0"/>
          </a:p>
        </p:txBody>
      </p:sp>
      <p:sp>
        <p:nvSpPr>
          <p:cNvPr id="3075" name="Text Box 3"/>
          <p:cNvSpPr txBox="1">
            <a:spLocks noChangeArrowheads="1"/>
          </p:cNvSpPr>
          <p:nvPr/>
        </p:nvSpPr>
        <p:spPr bwMode="auto">
          <a:xfrm>
            <a:off x="643746" y="1052736"/>
            <a:ext cx="7856508" cy="48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9pPr>
          </a:lstStyle>
          <a:p>
            <a:pPr algn="ctr" eaLnBrk="1" hangingPunct="1">
              <a:lnSpc>
                <a:spcPct val="80000"/>
              </a:lnSpc>
              <a:spcBef>
                <a:spcPts val="0"/>
              </a:spcBef>
              <a:spcAft>
                <a:spcPts val="1200"/>
              </a:spcAft>
            </a:pPr>
            <a:r>
              <a:rPr lang="en-US" sz="3200" b="1" dirty="0" smtClean="0">
                <a:solidFill>
                  <a:srgbClr val="003399"/>
                </a:solidFill>
                <a:latin typeface="Arial" charset="0"/>
                <a:cs typeface="Times New Roman" pitchFamily="18" charset="0"/>
              </a:rPr>
              <a:t>Battery History </a:t>
            </a:r>
          </a:p>
        </p:txBody>
      </p:sp>
      <p:sp>
        <p:nvSpPr>
          <p:cNvPr id="3076" name="Text Box 4"/>
          <p:cNvSpPr txBox="1">
            <a:spLocks noChangeArrowheads="1"/>
          </p:cNvSpPr>
          <p:nvPr/>
        </p:nvSpPr>
        <p:spPr bwMode="auto">
          <a:xfrm>
            <a:off x="1014413" y="5260975"/>
            <a:ext cx="3475037" cy="617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Times New Roman" pitchFamily="16" charset="0"/>
                <a:cs typeface="Arial Unicode MS" charset="0"/>
              </a:defRPr>
            </a:lvl9pPr>
          </a:lstStyle>
          <a:p>
            <a:pPr algn="ctr">
              <a:defRPr/>
            </a:pPr>
            <a:r>
              <a:rPr lang="en-US" sz="1600" i="1" dirty="0" smtClean="0">
                <a:solidFill>
                  <a:schemeClr val="tx1">
                    <a:lumMod val="65000"/>
                    <a:lumOff val="35000"/>
                  </a:schemeClr>
                </a:solidFill>
                <a:latin typeface="Arial" charset="0"/>
                <a:cs typeface="Times New Roman" pitchFamily="16" charset="0"/>
              </a:rPr>
              <a:t/>
            </a:r>
            <a:br>
              <a:rPr lang="en-US" sz="1600" i="1" dirty="0" smtClean="0">
                <a:solidFill>
                  <a:schemeClr val="tx1">
                    <a:lumMod val="65000"/>
                    <a:lumOff val="35000"/>
                  </a:schemeClr>
                </a:solidFill>
                <a:latin typeface="Arial" charset="0"/>
                <a:cs typeface="Times New Roman" pitchFamily="16" charset="0"/>
              </a:rPr>
            </a:br>
            <a:r>
              <a:rPr lang="en-US" sz="1800" b="1" dirty="0" smtClean="0">
                <a:solidFill>
                  <a:schemeClr val="tx1">
                    <a:lumMod val="65000"/>
                    <a:lumOff val="35000"/>
                  </a:schemeClr>
                </a:solidFill>
                <a:latin typeface="Arial" charset="0"/>
                <a:cs typeface="Times New Roman" pitchFamily="16" charset="0"/>
              </a:rPr>
              <a:t>Cadex </a:t>
            </a:r>
            <a:r>
              <a:rPr lang="en-US" sz="1800" b="1" dirty="0">
                <a:solidFill>
                  <a:schemeClr val="tx1">
                    <a:lumMod val="65000"/>
                    <a:lumOff val="35000"/>
                  </a:schemeClr>
                </a:solidFill>
                <a:latin typeface="Arial" charset="0"/>
                <a:cs typeface="Times New Roman" pitchFamily="16" charset="0"/>
              </a:rPr>
              <a:t>Electronics Inc</a:t>
            </a:r>
            <a:r>
              <a:rPr lang="en-US" sz="1800" b="1" dirty="0" smtClean="0">
                <a:solidFill>
                  <a:schemeClr val="tx1">
                    <a:lumMod val="65000"/>
                    <a:lumOff val="35000"/>
                  </a:schemeClr>
                </a:solidFill>
                <a:latin typeface="Arial" charset="0"/>
                <a:cs typeface="Times New Roman" pitchFamily="16" charset="0"/>
              </a:rPr>
              <a:t>.</a:t>
            </a:r>
          </a:p>
        </p:txBody>
      </p:sp>
      <p:sp>
        <p:nvSpPr>
          <p:cNvPr id="3078" name="Rectangle 2"/>
          <p:cNvSpPr>
            <a:spLocks noChangeArrowheads="1"/>
          </p:cNvSpPr>
          <p:nvPr/>
        </p:nvSpPr>
        <p:spPr bwMode="auto">
          <a:xfrm>
            <a:off x="4716463" y="5232400"/>
            <a:ext cx="395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595959"/>
                </a:solidFill>
                <a:latin typeface="Arial" charset="0"/>
                <a:cs typeface="Times New Roman" pitchFamily="18" charset="0"/>
              </a:rPr>
              <a:t/>
            </a:r>
            <a:br>
              <a:rPr lang="en-US" sz="1800" dirty="0">
                <a:solidFill>
                  <a:srgbClr val="595959"/>
                </a:solidFill>
                <a:latin typeface="Arial" charset="0"/>
                <a:cs typeface="Times New Roman" pitchFamily="18" charset="0"/>
              </a:rPr>
            </a:br>
            <a:r>
              <a:rPr lang="en-US" sz="1800" b="1" dirty="0">
                <a:solidFill>
                  <a:srgbClr val="595959"/>
                </a:solidFill>
                <a:latin typeface="Arial" charset="0"/>
                <a:cs typeface="Times New Roman" pitchFamily="18" charset="0"/>
              </a:rPr>
              <a:t>www.BatteryUniversity.com</a:t>
            </a:r>
            <a:r>
              <a:rPr lang="en-US" sz="1800" dirty="0">
                <a:solidFill>
                  <a:srgbClr val="595959"/>
                </a:solidFill>
                <a:latin typeface="Arial" charset="0"/>
                <a:cs typeface="Times New Roman" pitchFamily="18" charset="0"/>
              </a:rPr>
              <a:t> </a:t>
            </a:r>
          </a:p>
        </p:txBody>
      </p:sp>
      <p:pic>
        <p:nvPicPr>
          <p:cNvPr id="307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4413" y="3392488"/>
            <a:ext cx="347503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8625" y="3665538"/>
            <a:ext cx="28797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6318250"/>
            <a:ext cx="914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43336" y="1714654"/>
            <a:ext cx="3492227" cy="461665"/>
          </a:xfrm>
          <a:prstGeom prst="rect">
            <a:avLst/>
          </a:prstGeom>
        </p:spPr>
        <p:txBody>
          <a:bodyPr wrap="square">
            <a:spAutoFit/>
          </a:bodyPr>
          <a:lstStyle/>
          <a:p>
            <a:pPr lvl="0" algn="ctr" defTabSz="457200">
              <a:spcBef>
                <a:spcPts val="0"/>
              </a:spcBef>
              <a:spcAft>
                <a:spcPts val="600"/>
              </a:spcAft>
              <a:buClr>
                <a:srgbClr val="000000"/>
              </a:buClr>
              <a:buSzPct val="100000"/>
            </a:pPr>
            <a:r>
              <a:rPr lang="en-US" sz="2400" i="1" dirty="0">
                <a:solidFill>
                  <a:srgbClr val="A50021"/>
                </a:solidFill>
                <a:latin typeface="Arial" charset="0"/>
                <a:cs typeface="Times New Roman" pitchFamily="16" charset="0"/>
              </a:rPr>
              <a:t>---   Training Series   ---</a:t>
            </a:r>
          </a:p>
        </p:txBody>
      </p:sp>
      <p:sp>
        <p:nvSpPr>
          <p:cNvPr id="3" name="Rectangle 2"/>
          <p:cNvSpPr/>
          <p:nvPr/>
        </p:nvSpPr>
        <p:spPr>
          <a:xfrm>
            <a:off x="2555776" y="2508548"/>
            <a:ext cx="4968552" cy="369332"/>
          </a:xfrm>
          <a:prstGeom prst="rect">
            <a:avLst/>
          </a:prstGeom>
        </p:spPr>
        <p:txBody>
          <a:bodyPr wrap="square">
            <a:spAutoFit/>
          </a:bodyPr>
          <a:lstStyle/>
          <a:p>
            <a:pPr lvl="0" defTabSz="457200">
              <a:buClr>
                <a:srgbClr val="000000"/>
              </a:buClr>
              <a:buSzPct val="100000"/>
            </a:pPr>
            <a:r>
              <a:rPr lang="en-US" dirty="0">
                <a:solidFill>
                  <a:srgbClr val="003399"/>
                </a:solidFill>
                <a:latin typeface="Arial" charset="0"/>
                <a:cs typeface="Times New Roman" pitchFamily="16" charset="0"/>
              </a:rPr>
              <a:t>By Isidor Buchmann, </a:t>
            </a:r>
            <a:r>
              <a:rPr lang="en-US" dirty="0">
                <a:solidFill>
                  <a:srgbClr val="003399"/>
                </a:solidFill>
                <a:latin typeface="Arial" charset="0"/>
                <a:cs typeface="Times New Roman" pitchFamily="18" charset="0"/>
              </a:rPr>
              <a:t>CEO and Founder</a:t>
            </a:r>
            <a:endParaRPr lang="en-US" dirty="0">
              <a:solidFill>
                <a:srgbClr val="003399"/>
              </a:solidFill>
              <a:latin typeface="Arial" charset="0"/>
              <a:cs typeface="Times New Roman" pitchFamily="16" charset="0"/>
            </a:endParaRPr>
          </a:p>
        </p:txBody>
      </p:sp>
    </p:spTree>
    <p:extLst>
      <p:ext uri="{BB962C8B-B14F-4D97-AF65-F5344CB8AC3E}">
        <p14:creationId xmlns:p14="http://schemas.microsoft.com/office/powerpoint/2010/main" val="263964300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sp>
        <p:nvSpPr>
          <p:cNvPr id="4099" name="Rectangle 4"/>
          <p:cNvSpPr>
            <a:spLocks noChangeArrowheads="1"/>
          </p:cNvSpPr>
          <p:nvPr/>
        </p:nvSpPr>
        <p:spPr bwMode="auto">
          <a:xfrm>
            <a:off x="736592" y="441491"/>
            <a:ext cx="5976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2800" b="1" dirty="0">
                <a:solidFill>
                  <a:srgbClr val="003399"/>
                </a:solidFill>
                <a:latin typeface="Arial" charset="0"/>
                <a:cs typeface="Arial" charset="0"/>
              </a:rPr>
              <a:t>When was the </a:t>
            </a:r>
            <a:r>
              <a:rPr lang="en-CA" sz="2800" b="1" dirty="0" smtClean="0">
                <a:solidFill>
                  <a:srgbClr val="003399"/>
                </a:solidFill>
                <a:latin typeface="Arial" charset="0"/>
                <a:cs typeface="Arial" charset="0"/>
              </a:rPr>
              <a:t>battery invented</a:t>
            </a:r>
            <a:r>
              <a:rPr lang="en-CA" sz="2800" b="1" dirty="0">
                <a:solidFill>
                  <a:srgbClr val="003399"/>
                </a:solidFill>
                <a:latin typeface="Arial" charset="0"/>
                <a:cs typeface="Arial" charset="0"/>
              </a:rPr>
              <a:t>?</a:t>
            </a:r>
            <a:endParaRPr lang="en-CA" sz="2800" dirty="0">
              <a:solidFill>
                <a:srgbClr val="003399"/>
              </a:solidFill>
              <a:latin typeface="Arial" charset="0"/>
              <a:cs typeface="Arial" charset="0"/>
            </a:endParaRPr>
          </a:p>
        </p:txBody>
      </p:sp>
      <p:sp>
        <p:nvSpPr>
          <p:cNvPr id="4100" name="Rectangle 5"/>
          <p:cNvSpPr>
            <a:spLocks noChangeArrowheads="1"/>
          </p:cNvSpPr>
          <p:nvPr/>
        </p:nvSpPr>
        <p:spPr bwMode="auto">
          <a:xfrm>
            <a:off x="763588" y="5589240"/>
            <a:ext cx="80646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CA" sz="2400" b="1" dirty="0">
                <a:solidFill>
                  <a:srgbClr val="003399"/>
                </a:solidFill>
                <a:latin typeface="Arial" charset="0"/>
                <a:cs typeface="Arial" charset="0"/>
              </a:rPr>
              <a:t>Parthian Battery. </a:t>
            </a:r>
            <a:r>
              <a:rPr lang="en-CA" sz="2400" dirty="0">
                <a:solidFill>
                  <a:srgbClr val="003399"/>
                </a:solidFill>
                <a:latin typeface="Arial" charset="0"/>
                <a:cs typeface="Arial" charset="0"/>
              </a:rPr>
              <a:t>A prehistoric battery in a clay jar holds an iron rod surrounded by a copper </a:t>
            </a:r>
            <a:r>
              <a:rPr lang="en-CA" sz="2400" dirty="0" smtClean="0">
                <a:solidFill>
                  <a:srgbClr val="003399"/>
                </a:solidFill>
                <a:latin typeface="Arial" charset="0"/>
                <a:cs typeface="Arial" charset="0"/>
              </a:rPr>
              <a:t>cylinder (ca. 250BC).</a:t>
            </a:r>
            <a:endParaRPr lang="en-CA" sz="2400" dirty="0">
              <a:solidFill>
                <a:srgbClr val="003399"/>
              </a:solidFill>
              <a:latin typeface="Arial" charset="0"/>
              <a:cs typeface="Arial" charset="0"/>
            </a:endParaRPr>
          </a:p>
        </p:txBody>
      </p:sp>
      <p:sp>
        <p:nvSpPr>
          <p:cNvPr id="41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dirty="0"/>
          </a:p>
        </p:txBody>
      </p:sp>
      <p:graphicFrame>
        <p:nvGraphicFramePr>
          <p:cNvPr id="4102" name="Object 7"/>
          <p:cNvGraphicFramePr>
            <a:graphicFrameLocks noChangeAspect="1"/>
          </p:cNvGraphicFramePr>
          <p:nvPr>
            <p:extLst>
              <p:ext uri="{D42A27DB-BD31-4B8C-83A1-F6EECF244321}">
                <p14:modId xmlns:p14="http://schemas.microsoft.com/office/powerpoint/2010/main" val="3569504522"/>
              </p:ext>
            </p:extLst>
          </p:nvPr>
        </p:nvGraphicFramePr>
        <p:xfrm>
          <a:off x="3752056" y="1337147"/>
          <a:ext cx="5068887" cy="3897312"/>
        </p:xfrm>
        <a:graphic>
          <a:graphicData uri="http://schemas.openxmlformats.org/presentationml/2006/ole">
            <mc:AlternateContent xmlns:mc="http://schemas.openxmlformats.org/markup-compatibility/2006">
              <mc:Choice xmlns:v="urn:schemas-microsoft-com:vml" Requires="v">
                <p:oleObj spid="_x0000_s37010" name="Photo Editor Photo" r:id="rId4" imgW="6990476" imgH="5401429" progId="MSPhotoEd.3">
                  <p:embed/>
                </p:oleObj>
              </mc:Choice>
              <mc:Fallback>
                <p:oleObj name="Photo Editor Photo" r:id="rId4" imgW="6990476" imgH="540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056" y="1337147"/>
                        <a:ext cx="5068887"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3" name="Picture 7" descr="parton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1484784"/>
            <a:ext cx="259238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91427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sp>
        <p:nvSpPr>
          <p:cNvPr id="5123" name="Rectangle 1"/>
          <p:cNvSpPr>
            <a:spLocks noChangeArrowheads="1"/>
          </p:cNvSpPr>
          <p:nvPr/>
        </p:nvSpPr>
        <p:spPr bwMode="auto">
          <a:xfrm>
            <a:off x="2555776" y="404664"/>
            <a:ext cx="270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solidFill>
                  <a:srgbClr val="003399"/>
                </a:solidFill>
                <a:latin typeface="Arial" charset="0"/>
                <a:cs typeface="Arial" charset="0"/>
              </a:rPr>
              <a:t>Early </a:t>
            </a:r>
            <a:r>
              <a:rPr lang="en-US" sz="2800" b="1" dirty="0" smtClean="0">
                <a:solidFill>
                  <a:srgbClr val="003399"/>
                </a:solidFill>
                <a:latin typeface="Arial" charset="0"/>
                <a:cs typeface="Arial" charset="0"/>
              </a:rPr>
              <a:t>batteries</a:t>
            </a:r>
            <a:endParaRPr lang="en-CA" sz="2800" dirty="0">
              <a:solidFill>
                <a:srgbClr val="003399"/>
              </a:solidFill>
              <a:latin typeface="Arial" charset="0"/>
              <a:cs typeface="Arial" charset="0"/>
            </a:endParaRPr>
          </a:p>
        </p:txBody>
      </p:sp>
      <p:sp>
        <p:nvSpPr>
          <p:cNvPr id="512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dirty="0"/>
          </a:p>
        </p:txBody>
      </p:sp>
      <p:sp>
        <p:nvSpPr>
          <p:cNvPr id="5125" name="Rectangle 4"/>
          <p:cNvSpPr>
            <a:spLocks noChangeArrowheads="1"/>
          </p:cNvSpPr>
          <p:nvPr/>
        </p:nvSpPr>
        <p:spPr bwMode="auto">
          <a:xfrm>
            <a:off x="1204466" y="1044575"/>
            <a:ext cx="62456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003399"/>
                </a:solidFill>
                <a:latin typeface="Arial" charset="0"/>
                <a:cs typeface="Arial" charset="0"/>
              </a:rPr>
              <a:t>Alessandro Volta </a:t>
            </a:r>
            <a:r>
              <a:rPr lang="en-US" sz="2400" dirty="0" smtClean="0">
                <a:solidFill>
                  <a:srgbClr val="003399"/>
                </a:solidFill>
                <a:latin typeface="Arial" charset="0"/>
                <a:cs typeface="Arial" charset="0"/>
              </a:rPr>
              <a:t>discovered that dissimilar </a:t>
            </a:r>
            <a:r>
              <a:rPr lang="en-US" sz="2400" dirty="0">
                <a:solidFill>
                  <a:srgbClr val="003399"/>
                </a:solidFill>
                <a:latin typeface="Arial" charset="0"/>
                <a:cs typeface="Arial" charset="0"/>
              </a:rPr>
              <a:t>metals </a:t>
            </a:r>
            <a:r>
              <a:rPr lang="en-US" sz="2400" dirty="0" smtClean="0">
                <a:solidFill>
                  <a:srgbClr val="003399"/>
                </a:solidFill>
                <a:latin typeface="Arial" charset="0"/>
                <a:cs typeface="Arial" charset="0"/>
              </a:rPr>
              <a:t>separated by a moist </a:t>
            </a:r>
            <a:r>
              <a:rPr lang="en-US" sz="2400" dirty="0">
                <a:solidFill>
                  <a:srgbClr val="003399"/>
                </a:solidFill>
                <a:latin typeface="Arial" charset="0"/>
                <a:cs typeface="Arial" charset="0"/>
              </a:rPr>
              <a:t>paper soaked in salt </a:t>
            </a:r>
            <a:r>
              <a:rPr lang="en-US" sz="2400" dirty="0" smtClean="0">
                <a:solidFill>
                  <a:srgbClr val="003399"/>
                </a:solidFill>
                <a:latin typeface="Arial" charset="0"/>
                <a:cs typeface="Arial" charset="0"/>
              </a:rPr>
              <a:t>water have different voltage potential.</a:t>
            </a:r>
            <a:endParaRPr lang="en-US" sz="2400" dirty="0">
              <a:solidFill>
                <a:srgbClr val="003399"/>
              </a:solidFill>
              <a:latin typeface="Arial" charset="0"/>
              <a:cs typeface="Arial" charset="0"/>
            </a:endParaRPr>
          </a:p>
        </p:txBody>
      </p:sp>
      <p:sp>
        <p:nvSpPr>
          <p:cNvPr id="5126" name="Rectangle 6"/>
          <p:cNvSpPr>
            <a:spLocks noChangeArrowheads="1"/>
          </p:cNvSpPr>
          <p:nvPr/>
        </p:nvSpPr>
        <p:spPr bwMode="auto">
          <a:xfrm>
            <a:off x="4860032" y="2348880"/>
            <a:ext cx="352742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sz="2000" dirty="0">
                <a:solidFill>
                  <a:srgbClr val="003399"/>
                </a:solidFill>
                <a:latin typeface="Arial" charset="0"/>
                <a:cs typeface="Arial" charset="0"/>
              </a:rPr>
              <a:t>Zinc      =  1.6 / -0.76 V </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Lead     =  1.9 / -0.13 V </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Tin        =  1.8 / -1.07 V </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Iron       =  1.8 / -0.04 V </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Copper  =  1.9 / 0.159 V</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Silver     =  1.9 / 1.98 V </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Gold      =  2.4 / 1.83 V</a:t>
            </a:r>
            <a:endParaRPr lang="en-CA" sz="2000" dirty="0">
              <a:solidFill>
                <a:srgbClr val="003399"/>
              </a:solidFill>
              <a:latin typeface="Arial" charset="0"/>
              <a:cs typeface="Arial" charset="0"/>
            </a:endParaRPr>
          </a:p>
          <a:p>
            <a:pPr>
              <a:spcAft>
                <a:spcPts val="600"/>
              </a:spcAft>
            </a:pPr>
            <a:r>
              <a:rPr lang="en-US" sz="2000" dirty="0">
                <a:solidFill>
                  <a:srgbClr val="003399"/>
                </a:solidFill>
                <a:latin typeface="Arial" charset="0"/>
                <a:cs typeface="Arial" charset="0"/>
              </a:rPr>
              <a:t>Carbon  =  2.5 / 0.13 V </a:t>
            </a:r>
            <a:endParaRPr lang="en-CA" sz="2000" dirty="0">
              <a:solidFill>
                <a:srgbClr val="003399"/>
              </a:solidFill>
              <a:latin typeface="Arial" charset="0"/>
              <a:cs typeface="Arial" charset="0"/>
            </a:endParaRPr>
          </a:p>
        </p:txBody>
      </p:sp>
      <p:sp>
        <p:nvSpPr>
          <p:cNvPr id="51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dirty="0"/>
          </a:p>
        </p:txBody>
      </p:sp>
      <p:graphicFrame>
        <p:nvGraphicFramePr>
          <p:cNvPr id="5128" name="Object 8"/>
          <p:cNvGraphicFramePr>
            <a:graphicFrameLocks noChangeAspect="1"/>
          </p:cNvGraphicFramePr>
          <p:nvPr>
            <p:extLst>
              <p:ext uri="{D42A27DB-BD31-4B8C-83A1-F6EECF244321}">
                <p14:modId xmlns:p14="http://schemas.microsoft.com/office/powerpoint/2010/main" val="1954370597"/>
              </p:ext>
            </p:extLst>
          </p:nvPr>
        </p:nvGraphicFramePr>
        <p:xfrm>
          <a:off x="991766" y="2564904"/>
          <a:ext cx="2992578" cy="3532349"/>
        </p:xfrm>
        <a:graphic>
          <a:graphicData uri="http://schemas.openxmlformats.org/presentationml/2006/ole">
            <mc:AlternateContent xmlns:mc="http://schemas.openxmlformats.org/markup-compatibility/2006">
              <mc:Choice xmlns:v="urn:schemas-microsoft-com:vml" Requires="v">
                <p:oleObj spid="_x0000_s2240" name="Photo Editor Photo" r:id="rId4" imgW="8977378" imgH="10539489" progId="MSPhotoEd.3">
                  <p:embed/>
                </p:oleObj>
              </mc:Choice>
              <mc:Fallback>
                <p:oleObj name="Photo Editor Photo" r:id="rId4" imgW="8977378" imgH="1053948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766" y="2564904"/>
                        <a:ext cx="2992578" cy="3532349"/>
                      </a:xfrm>
                      <a:prstGeom prst="rect">
                        <a:avLst/>
                      </a:prstGeom>
                      <a:noFill/>
                      <a:ln>
                        <a:noFill/>
                      </a:ln>
                      <a:extLst/>
                    </p:spPr>
                  </p:pic>
                </p:oleObj>
              </mc:Fallback>
            </mc:AlternateContent>
          </a:graphicData>
        </a:graphic>
      </p:graphicFrame>
      <p:sp>
        <p:nvSpPr>
          <p:cNvPr id="2" name="Rectangle 1"/>
          <p:cNvSpPr/>
          <p:nvPr/>
        </p:nvSpPr>
        <p:spPr>
          <a:xfrm>
            <a:off x="4449517" y="5589240"/>
            <a:ext cx="4681004" cy="584775"/>
          </a:xfrm>
          <a:prstGeom prst="rect">
            <a:avLst/>
          </a:prstGeom>
        </p:spPr>
        <p:txBody>
          <a:bodyPr wrap="square">
            <a:spAutoFit/>
          </a:bodyPr>
          <a:lstStyle/>
          <a:p>
            <a:r>
              <a:rPr lang="en-US" sz="1600" dirty="0" smtClean="0">
                <a:solidFill>
                  <a:schemeClr val="tx1">
                    <a:lumMod val="65000"/>
                    <a:lumOff val="35000"/>
                  </a:schemeClr>
                </a:solidFill>
                <a:latin typeface="Arial"/>
                <a:ea typeface="Times New Roman"/>
              </a:rPr>
              <a:t>1</a:t>
            </a:r>
            <a:r>
              <a:rPr lang="en-US" sz="1600" baseline="30000" dirty="0" smtClean="0">
                <a:solidFill>
                  <a:schemeClr val="tx1">
                    <a:lumMod val="65000"/>
                    <a:lumOff val="35000"/>
                  </a:schemeClr>
                </a:solidFill>
                <a:latin typeface="Arial"/>
                <a:ea typeface="Times New Roman"/>
              </a:rPr>
              <a:t>st</a:t>
            </a:r>
            <a:r>
              <a:rPr lang="en-US" sz="1600" dirty="0" smtClean="0">
                <a:solidFill>
                  <a:schemeClr val="tx1">
                    <a:lumMod val="65000"/>
                    <a:lumOff val="35000"/>
                  </a:schemeClr>
                </a:solidFill>
                <a:latin typeface="Arial"/>
                <a:ea typeface="Times New Roman"/>
              </a:rPr>
              <a:t> number is </a:t>
            </a:r>
            <a:r>
              <a:rPr lang="en-US" sz="1600" dirty="0">
                <a:solidFill>
                  <a:schemeClr val="tx1">
                    <a:lumMod val="65000"/>
                    <a:lumOff val="35000"/>
                  </a:schemeClr>
                </a:solidFill>
                <a:latin typeface="Arial"/>
                <a:ea typeface="Times New Roman"/>
              </a:rPr>
              <a:t>the affinity to attract electrons; </a:t>
            </a:r>
            <a:r>
              <a:rPr lang="en-US" sz="1600" dirty="0" smtClean="0">
                <a:solidFill>
                  <a:schemeClr val="tx1">
                    <a:lumMod val="65000"/>
                    <a:lumOff val="35000"/>
                  </a:schemeClr>
                </a:solidFill>
                <a:latin typeface="Arial"/>
                <a:ea typeface="Times New Roman"/>
              </a:rPr>
              <a:t/>
            </a:r>
            <a:br>
              <a:rPr lang="en-US" sz="1600" dirty="0" smtClean="0">
                <a:solidFill>
                  <a:schemeClr val="tx1">
                    <a:lumMod val="65000"/>
                    <a:lumOff val="35000"/>
                  </a:schemeClr>
                </a:solidFill>
                <a:latin typeface="Arial"/>
                <a:ea typeface="Times New Roman"/>
              </a:rPr>
            </a:br>
            <a:r>
              <a:rPr lang="en-US" sz="1600" dirty="0" smtClean="0">
                <a:solidFill>
                  <a:schemeClr val="tx1">
                    <a:lumMod val="65000"/>
                    <a:lumOff val="35000"/>
                  </a:schemeClr>
                </a:solidFill>
                <a:latin typeface="Arial"/>
                <a:ea typeface="Times New Roman"/>
              </a:rPr>
              <a:t>2</a:t>
            </a:r>
            <a:r>
              <a:rPr lang="en-US" sz="1600" baseline="30000" dirty="0" smtClean="0">
                <a:solidFill>
                  <a:schemeClr val="tx1">
                    <a:lumMod val="65000"/>
                    <a:lumOff val="35000"/>
                  </a:schemeClr>
                </a:solidFill>
                <a:latin typeface="Arial"/>
                <a:ea typeface="Times New Roman"/>
              </a:rPr>
              <a:t>nd</a:t>
            </a:r>
            <a:r>
              <a:rPr lang="en-US" sz="1600" dirty="0" smtClean="0">
                <a:solidFill>
                  <a:schemeClr val="tx1">
                    <a:lumMod val="65000"/>
                    <a:lumOff val="35000"/>
                  </a:schemeClr>
                </a:solidFill>
                <a:latin typeface="Arial"/>
                <a:ea typeface="Times New Roman"/>
              </a:rPr>
              <a:t> is standard potential </a:t>
            </a:r>
            <a:r>
              <a:rPr lang="en-US" sz="1600" dirty="0">
                <a:solidFill>
                  <a:schemeClr val="tx1">
                    <a:lumMod val="65000"/>
                    <a:lumOff val="35000"/>
                  </a:schemeClr>
                </a:solidFill>
                <a:latin typeface="Arial"/>
                <a:ea typeface="Times New Roman"/>
              </a:rPr>
              <a:t>from </a:t>
            </a:r>
            <a:r>
              <a:rPr lang="en-US" sz="1600" dirty="0" smtClean="0">
                <a:solidFill>
                  <a:schemeClr val="tx1">
                    <a:lumMod val="65000"/>
                    <a:lumOff val="35000"/>
                  </a:schemeClr>
                </a:solidFill>
                <a:latin typeface="Arial"/>
                <a:ea typeface="Times New Roman"/>
              </a:rPr>
              <a:t>first </a:t>
            </a:r>
            <a:r>
              <a:rPr lang="en-US" sz="1600" dirty="0">
                <a:solidFill>
                  <a:schemeClr val="tx1">
                    <a:lumMod val="65000"/>
                    <a:lumOff val="35000"/>
                  </a:schemeClr>
                </a:solidFill>
                <a:latin typeface="Arial"/>
                <a:ea typeface="Times New Roman"/>
              </a:rPr>
              <a:t>oxidation state</a:t>
            </a:r>
            <a:endParaRPr lang="en-CA" sz="1600" dirty="0">
              <a:solidFill>
                <a:schemeClr val="tx1">
                  <a:lumMod val="65000"/>
                  <a:lumOff val="35000"/>
                </a:schemeClr>
              </a:solidFill>
            </a:endParaRPr>
          </a:p>
        </p:txBody>
      </p:sp>
    </p:spTree>
    <p:extLst>
      <p:ext uri="{BB962C8B-B14F-4D97-AF65-F5344CB8AC3E}">
        <p14:creationId xmlns:p14="http://schemas.microsoft.com/office/powerpoint/2010/main" val="357034368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sp>
        <p:nvSpPr>
          <p:cNvPr id="6148" name="Rectangle 2"/>
          <p:cNvSpPr>
            <a:spLocks noChangeArrowheads="1"/>
          </p:cNvSpPr>
          <p:nvPr/>
        </p:nvSpPr>
        <p:spPr bwMode="auto">
          <a:xfrm>
            <a:off x="5635606" y="1772816"/>
            <a:ext cx="34909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CA" sz="2200" dirty="0" smtClean="0">
                <a:solidFill>
                  <a:srgbClr val="003399"/>
                </a:solidFill>
                <a:latin typeface="Arial" charset="0"/>
                <a:cs typeface="Arial" charset="0"/>
              </a:rPr>
              <a:t>In </a:t>
            </a:r>
            <a:r>
              <a:rPr lang="en-CA" sz="2200" dirty="0">
                <a:solidFill>
                  <a:srgbClr val="003399"/>
                </a:solidFill>
                <a:latin typeface="Arial" charset="0"/>
                <a:cs typeface="Arial" charset="0"/>
              </a:rPr>
              <a:t>November 1800, </a:t>
            </a:r>
            <a:r>
              <a:rPr lang="en-CA" sz="2200" b="1" dirty="0">
                <a:solidFill>
                  <a:srgbClr val="003399"/>
                </a:solidFill>
                <a:latin typeface="Arial" charset="0"/>
                <a:cs typeface="Arial" charset="0"/>
              </a:rPr>
              <a:t>Napoleon Bonaparte </a:t>
            </a:r>
            <a:r>
              <a:rPr lang="en-CA" sz="2200" dirty="0">
                <a:solidFill>
                  <a:srgbClr val="003399"/>
                </a:solidFill>
                <a:latin typeface="Arial" charset="0"/>
                <a:cs typeface="Arial" charset="0"/>
              </a:rPr>
              <a:t>helped </a:t>
            </a:r>
            <a:r>
              <a:rPr lang="en-CA" sz="2200" b="1" dirty="0" smtClean="0">
                <a:solidFill>
                  <a:srgbClr val="003399"/>
                </a:solidFill>
                <a:latin typeface="Arial" charset="0"/>
                <a:cs typeface="Arial" charset="0"/>
              </a:rPr>
              <a:t>Volta</a:t>
            </a:r>
            <a:r>
              <a:rPr lang="en-CA" sz="2200" dirty="0" smtClean="0">
                <a:solidFill>
                  <a:srgbClr val="003399"/>
                </a:solidFill>
                <a:latin typeface="Arial" charset="0"/>
                <a:cs typeface="Arial" charset="0"/>
              </a:rPr>
              <a:t> with </a:t>
            </a:r>
            <a:r>
              <a:rPr lang="en-CA" sz="2200" dirty="0">
                <a:solidFill>
                  <a:srgbClr val="003399"/>
                </a:solidFill>
                <a:latin typeface="Arial" charset="0"/>
                <a:cs typeface="Arial" charset="0"/>
              </a:rPr>
              <a:t>the experiments, drawing sparks from </a:t>
            </a:r>
            <a:r>
              <a:rPr lang="en-CA" sz="2200" dirty="0" smtClean="0">
                <a:solidFill>
                  <a:srgbClr val="003399"/>
                </a:solidFill>
                <a:latin typeface="Arial" charset="0"/>
                <a:cs typeface="Arial" charset="0"/>
              </a:rPr>
              <a:t>a battery</a:t>
            </a:r>
            <a:r>
              <a:rPr lang="en-CA" sz="2200" dirty="0">
                <a:solidFill>
                  <a:srgbClr val="003399"/>
                </a:solidFill>
                <a:latin typeface="Arial" charset="0"/>
                <a:cs typeface="Arial" charset="0"/>
              </a:rPr>
              <a:t>, melting a steel wire, discharging an electric pistol and decomposing water into its elements.</a:t>
            </a:r>
            <a:r>
              <a:rPr lang="en-CA" sz="2400" dirty="0">
                <a:solidFill>
                  <a:srgbClr val="003399"/>
                </a:solidFill>
                <a:latin typeface="Arial" charset="0"/>
                <a:cs typeface="Arial" charset="0"/>
              </a:rPr>
              <a:t> </a:t>
            </a:r>
          </a:p>
        </p:txBody>
      </p:sp>
      <p:pic>
        <p:nvPicPr>
          <p:cNvPr id="6149" name="Picture 1" descr="Fig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1297278"/>
            <a:ext cx="4765353" cy="445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7584" y="493246"/>
            <a:ext cx="7848871" cy="523220"/>
          </a:xfrm>
          <a:prstGeom prst="rect">
            <a:avLst/>
          </a:prstGeom>
        </p:spPr>
        <p:txBody>
          <a:bodyPr wrap="square">
            <a:spAutoFit/>
          </a:bodyPr>
          <a:lstStyle/>
          <a:p>
            <a:pPr lvl="0">
              <a:spcAft>
                <a:spcPts val="1200"/>
              </a:spcAft>
            </a:pPr>
            <a:r>
              <a:rPr lang="en-CA" sz="2800" b="1" dirty="0">
                <a:solidFill>
                  <a:srgbClr val="003399"/>
                </a:solidFill>
                <a:latin typeface="Arial" charset="0"/>
                <a:cs typeface="Arial" charset="0"/>
              </a:rPr>
              <a:t>Experimentations at the Institute of France</a:t>
            </a:r>
          </a:p>
        </p:txBody>
      </p:sp>
    </p:spTree>
    <p:extLst>
      <p:ext uri="{BB962C8B-B14F-4D97-AF65-F5344CB8AC3E}">
        <p14:creationId xmlns:p14="http://schemas.microsoft.com/office/powerpoint/2010/main" val="325504407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pic>
        <p:nvPicPr>
          <p:cNvPr id="7171" name="Picture 2" descr="Figure 1-4"/>
          <p:cNvPicPr>
            <a:picLocks noChangeAspect="1" noChangeArrowheads="1"/>
          </p:cNvPicPr>
          <p:nvPr/>
        </p:nvPicPr>
        <p:blipFill>
          <a:blip r:embed="rId3" cstate="email">
            <a:extLst>
              <a:ext uri="{28A0092B-C50C-407E-A947-70E740481C1C}">
                <a14:useLocalDpi xmlns:a14="http://schemas.microsoft.com/office/drawing/2010/main" val="0"/>
              </a:ext>
            </a:extLst>
          </a:blip>
          <a:srcRect l="2582" t="2682" r="516" b="2171"/>
          <a:stretch>
            <a:fillRect/>
          </a:stretch>
        </p:blipFill>
        <p:spPr bwMode="auto">
          <a:xfrm>
            <a:off x="608012" y="1196752"/>
            <a:ext cx="3932237"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
          <p:cNvSpPr>
            <a:spLocks noChangeArrowheads="1"/>
          </p:cNvSpPr>
          <p:nvPr/>
        </p:nvSpPr>
        <p:spPr bwMode="auto">
          <a:xfrm>
            <a:off x="4854267" y="1628800"/>
            <a:ext cx="41822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003399"/>
                </a:solidFill>
                <a:latin typeface="Arial" charset="0"/>
                <a:cs typeface="Arial" charset="0"/>
              </a:rPr>
              <a:t>William </a:t>
            </a:r>
            <a:r>
              <a:rPr lang="en-US" sz="2400" b="1" dirty="0">
                <a:solidFill>
                  <a:srgbClr val="003399"/>
                </a:solidFill>
                <a:latin typeface="Arial" charset="0"/>
                <a:cs typeface="Arial" charset="0"/>
              </a:rPr>
              <a:t>Cruickshank </a:t>
            </a:r>
            <a:r>
              <a:rPr lang="en-US" sz="2400" dirty="0">
                <a:solidFill>
                  <a:srgbClr val="003399"/>
                </a:solidFill>
                <a:latin typeface="Arial" charset="0"/>
                <a:cs typeface="Arial" charset="0"/>
              </a:rPr>
              <a:t>built the first battery </a:t>
            </a:r>
            <a:r>
              <a:rPr lang="en-US" sz="2400" dirty="0" smtClean="0">
                <a:solidFill>
                  <a:srgbClr val="003399"/>
                </a:solidFill>
                <a:latin typeface="Arial" charset="0"/>
                <a:cs typeface="Arial" charset="0"/>
              </a:rPr>
              <a:t>by </a:t>
            </a:r>
            <a:r>
              <a:rPr lang="en-US" sz="2400" dirty="0">
                <a:solidFill>
                  <a:srgbClr val="003399"/>
                </a:solidFill>
                <a:latin typeface="Arial" charset="0"/>
                <a:cs typeface="Arial" charset="0"/>
              </a:rPr>
              <a:t>arranging sheets of copper and zinc </a:t>
            </a:r>
            <a:r>
              <a:rPr lang="en-US" sz="2400" dirty="0" smtClean="0">
                <a:solidFill>
                  <a:srgbClr val="003399"/>
                </a:solidFill>
                <a:latin typeface="Arial" charset="0"/>
                <a:cs typeface="Arial" charset="0"/>
              </a:rPr>
              <a:t/>
            </a:r>
            <a:br>
              <a:rPr lang="en-US" sz="2400" dirty="0" smtClean="0">
                <a:solidFill>
                  <a:srgbClr val="003399"/>
                </a:solidFill>
                <a:latin typeface="Arial" charset="0"/>
                <a:cs typeface="Arial" charset="0"/>
              </a:rPr>
            </a:br>
            <a:r>
              <a:rPr lang="en-US" sz="2400" dirty="0" smtClean="0">
                <a:solidFill>
                  <a:srgbClr val="003399"/>
                </a:solidFill>
                <a:latin typeface="Arial" charset="0"/>
                <a:cs typeface="Arial" charset="0"/>
              </a:rPr>
              <a:t>in </a:t>
            </a:r>
            <a:r>
              <a:rPr lang="en-US" sz="2400" dirty="0">
                <a:solidFill>
                  <a:srgbClr val="003399"/>
                </a:solidFill>
                <a:latin typeface="Arial" charset="0"/>
                <a:cs typeface="Arial" charset="0"/>
              </a:rPr>
              <a:t>a long wooden box and soldering them together. </a:t>
            </a:r>
          </a:p>
          <a:p>
            <a:endParaRPr lang="en-US" sz="2400" dirty="0">
              <a:solidFill>
                <a:srgbClr val="003399"/>
              </a:solidFill>
              <a:latin typeface="Arial" charset="0"/>
              <a:cs typeface="Arial" charset="0"/>
            </a:endParaRPr>
          </a:p>
          <a:p>
            <a:r>
              <a:rPr lang="en-US" sz="2400" b="1" dirty="0" smtClean="0">
                <a:solidFill>
                  <a:srgbClr val="003399"/>
                </a:solidFill>
                <a:latin typeface="Arial" charset="0"/>
                <a:cs typeface="Arial" charset="0"/>
              </a:rPr>
              <a:t>Gaston </a:t>
            </a:r>
            <a:r>
              <a:rPr lang="en-US" sz="2400" b="1" dirty="0" err="1">
                <a:solidFill>
                  <a:srgbClr val="003399"/>
                </a:solidFill>
                <a:latin typeface="Arial" charset="0"/>
                <a:cs typeface="Arial" charset="0"/>
              </a:rPr>
              <a:t>Planté</a:t>
            </a:r>
            <a:r>
              <a:rPr lang="en-US" sz="2400" dirty="0">
                <a:solidFill>
                  <a:srgbClr val="003399"/>
                </a:solidFill>
                <a:latin typeface="Arial" charset="0"/>
                <a:cs typeface="Arial" charset="0"/>
              </a:rPr>
              <a:t> invented the </a:t>
            </a:r>
            <a:r>
              <a:rPr lang="en-US" sz="2400" dirty="0" smtClean="0">
                <a:solidFill>
                  <a:srgbClr val="003399"/>
                </a:solidFill>
                <a:latin typeface="Arial" charset="0"/>
                <a:cs typeface="Arial" charset="0"/>
              </a:rPr>
              <a:t>1</a:t>
            </a:r>
            <a:r>
              <a:rPr lang="en-US" sz="2400" baseline="30000" dirty="0" smtClean="0">
                <a:solidFill>
                  <a:srgbClr val="003399"/>
                </a:solidFill>
                <a:latin typeface="Arial" charset="0"/>
                <a:cs typeface="Arial" charset="0"/>
              </a:rPr>
              <a:t>st</a:t>
            </a:r>
            <a:r>
              <a:rPr lang="en-US" sz="2400" dirty="0" smtClean="0">
                <a:solidFill>
                  <a:srgbClr val="003399"/>
                </a:solidFill>
                <a:latin typeface="Arial" charset="0"/>
                <a:cs typeface="Arial" charset="0"/>
              </a:rPr>
              <a:t> lead </a:t>
            </a:r>
            <a:r>
              <a:rPr lang="en-US" sz="2400" dirty="0">
                <a:solidFill>
                  <a:srgbClr val="003399"/>
                </a:solidFill>
                <a:latin typeface="Arial" charset="0"/>
                <a:cs typeface="Arial" charset="0"/>
              </a:rPr>
              <a:t>acid </a:t>
            </a:r>
            <a:r>
              <a:rPr lang="en-US" sz="2400" dirty="0" smtClean="0">
                <a:solidFill>
                  <a:srgbClr val="003399"/>
                </a:solidFill>
                <a:latin typeface="Arial" charset="0"/>
                <a:cs typeface="Arial" charset="0"/>
              </a:rPr>
              <a:t>battery in 1859.</a:t>
            </a:r>
            <a:endParaRPr lang="en-CA" sz="2400" dirty="0">
              <a:solidFill>
                <a:srgbClr val="003399"/>
              </a:solidFill>
              <a:latin typeface="Arial" charset="0"/>
              <a:cs typeface="Arial" charset="0"/>
            </a:endParaRPr>
          </a:p>
        </p:txBody>
      </p:sp>
      <p:sp>
        <p:nvSpPr>
          <p:cNvPr id="7173" name="Rectangle 2"/>
          <p:cNvSpPr>
            <a:spLocks noChangeArrowheads="1"/>
          </p:cNvSpPr>
          <p:nvPr/>
        </p:nvSpPr>
        <p:spPr bwMode="auto">
          <a:xfrm>
            <a:off x="2195736" y="404813"/>
            <a:ext cx="4381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solidFill>
                  <a:srgbClr val="003399"/>
                </a:solidFill>
                <a:latin typeface="Arial" charset="0"/>
                <a:cs typeface="Arial" charset="0"/>
              </a:rPr>
              <a:t>Mass </a:t>
            </a:r>
            <a:r>
              <a:rPr lang="en-US" sz="2800" b="1" dirty="0" smtClean="0">
                <a:solidFill>
                  <a:srgbClr val="003399"/>
                </a:solidFill>
                <a:latin typeface="Arial" charset="0"/>
                <a:cs typeface="Arial" charset="0"/>
              </a:rPr>
              <a:t>production in 1802</a:t>
            </a:r>
            <a:endParaRPr lang="en-CA" sz="2800" b="1" dirty="0"/>
          </a:p>
        </p:txBody>
      </p:sp>
    </p:spTree>
    <p:extLst>
      <p:ext uri="{BB962C8B-B14F-4D97-AF65-F5344CB8AC3E}">
        <p14:creationId xmlns:p14="http://schemas.microsoft.com/office/powerpoint/2010/main" val="13283937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61771067"/>
              </p:ext>
            </p:extLst>
          </p:nvPr>
        </p:nvGraphicFramePr>
        <p:xfrm>
          <a:off x="394179" y="1412776"/>
          <a:ext cx="8424936" cy="4760689"/>
        </p:xfrm>
        <a:graphic>
          <a:graphicData uri="http://schemas.openxmlformats.org/drawingml/2006/table">
            <a:tbl>
              <a:tblPr firstRow="1" bandRow="1">
                <a:tableStyleId>{5C22544A-7EE6-4342-B048-85BDC9FD1C3A}</a:tableStyleId>
              </a:tblPr>
              <a:tblGrid>
                <a:gridCol w="865453"/>
                <a:gridCol w="2974112"/>
                <a:gridCol w="4585371"/>
              </a:tblGrid>
              <a:tr h="586554">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Year</a:t>
                      </a:r>
                      <a:endParaRPr lang="en-CA" dirty="0">
                        <a:latin typeface="Arial" panose="020B0604020202020204" pitchFamily="34" charset="0"/>
                        <a:cs typeface="Arial" panose="020B0604020202020204" pitchFamily="34" charset="0"/>
                      </a:endParaRPr>
                    </a:p>
                  </a:txBody>
                  <a:tcPr/>
                </a:tc>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Inventor</a:t>
                      </a:r>
                      <a:endParaRPr lang="en-CA" dirty="0">
                        <a:latin typeface="Arial" panose="020B0604020202020204" pitchFamily="34" charset="0"/>
                        <a:cs typeface="Arial" panose="020B0604020202020204" pitchFamily="34" charset="0"/>
                      </a:endParaRPr>
                    </a:p>
                  </a:txBody>
                  <a:tcPr/>
                </a:tc>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Achievement</a:t>
                      </a:r>
                      <a:endParaRPr lang="en-CA" dirty="0">
                        <a:latin typeface="Arial" panose="020B0604020202020204" pitchFamily="34" charset="0"/>
                        <a:cs typeface="Arial" panose="020B0604020202020204" pitchFamily="34" charset="0"/>
                      </a:endParaRPr>
                    </a:p>
                  </a:txBody>
                  <a:tcPr/>
                </a:tc>
              </a:tr>
              <a:tr h="386173">
                <a:tc>
                  <a:txBody>
                    <a:bodyPr/>
                    <a:lstStyle/>
                    <a:p>
                      <a:pPr algn="ctr">
                        <a:lnSpc>
                          <a:spcPct val="150000"/>
                        </a:lnSpc>
                        <a:spcBef>
                          <a:spcPts val="0"/>
                        </a:spcBef>
                        <a:spcAft>
                          <a:spcPts val="0"/>
                        </a:spcAft>
                        <a:tabLst>
                          <a:tab pos="-457200" algn="l"/>
                        </a:tabLst>
                      </a:pPr>
                      <a:r>
                        <a:rPr lang="en-US" sz="1600" b="1" dirty="0" smtClean="0">
                          <a:effectLst/>
                          <a:latin typeface="Arial" panose="020B0604020202020204" pitchFamily="34" charset="0"/>
                          <a:ea typeface="Times New Roman"/>
                          <a:cs typeface="Arial" panose="020B0604020202020204" pitchFamily="34" charset="0"/>
                        </a:rPr>
                        <a:t>1600</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0"/>
                        </a:spcBef>
                        <a:spcAft>
                          <a:spcPts val="0"/>
                        </a:spcAft>
                        <a:tabLst>
                          <a:tab pos="-457200" algn="l"/>
                        </a:tabLst>
                      </a:pPr>
                      <a:r>
                        <a:rPr lang="en-US" sz="1600" dirty="0" smtClean="0">
                          <a:effectLst/>
                          <a:latin typeface="Arial" panose="020B0604020202020204" pitchFamily="34" charset="0"/>
                          <a:ea typeface="Times New Roman"/>
                          <a:cs typeface="Arial" panose="020B0604020202020204" pitchFamily="34" charset="0"/>
                        </a:rPr>
                        <a:t>William </a:t>
                      </a:r>
                      <a:r>
                        <a:rPr lang="en-US" sz="1600" dirty="0">
                          <a:effectLst/>
                          <a:latin typeface="Arial" panose="020B0604020202020204" pitchFamily="34" charset="0"/>
                          <a:ea typeface="Times New Roman"/>
                          <a:cs typeface="Arial" panose="020B0604020202020204" pitchFamily="34" charset="0"/>
                        </a:rPr>
                        <a:t>Gilbert (UK)</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0"/>
                        </a:spcBef>
                        <a:spcAft>
                          <a:spcPts val="0"/>
                        </a:spcAft>
                        <a:tabLst>
                          <a:tab pos="-457200" algn="l"/>
                        </a:tabLst>
                      </a:pPr>
                      <a:r>
                        <a:rPr lang="en-US" sz="1600" dirty="0" smtClean="0">
                          <a:effectLst/>
                          <a:latin typeface="Arial" panose="020B0604020202020204" pitchFamily="34" charset="0"/>
                          <a:ea typeface="Times New Roman"/>
                          <a:cs typeface="Arial" panose="020B0604020202020204" pitchFamily="34" charset="0"/>
                        </a:rPr>
                        <a:t>Establishment </a:t>
                      </a:r>
                      <a:r>
                        <a:rPr lang="en-US" sz="1600" dirty="0">
                          <a:effectLst/>
                          <a:latin typeface="Arial" panose="020B0604020202020204" pitchFamily="34" charset="0"/>
                          <a:ea typeface="Times New Roman"/>
                          <a:cs typeface="Arial" panose="020B0604020202020204" pitchFamily="34" charset="0"/>
                        </a:rPr>
                        <a:t>of electrochemistry study</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r>
              <a:tr h="391003">
                <a:tc>
                  <a:txBody>
                    <a:bodyPr/>
                    <a:lstStyle/>
                    <a:p>
                      <a:pPr algn="ctr">
                        <a:lnSpc>
                          <a:spcPct val="15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1791</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a:effectLst/>
                          <a:latin typeface="Arial" panose="020B0604020202020204" pitchFamily="34" charset="0"/>
                          <a:ea typeface="Times New Roman"/>
                          <a:cs typeface="Arial" panose="020B0604020202020204" pitchFamily="34" charset="0"/>
                        </a:rPr>
                        <a:t>Luigi Galvani (Italy)</a:t>
                      </a:r>
                      <a:endParaRPr lang="en-CA" sz="16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Discovery of “animal electricity”</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r>
              <a:tr h="3396959">
                <a:tc>
                  <a:txBody>
                    <a:bodyPr/>
                    <a:lstStyle/>
                    <a:p>
                      <a:pPr algn="ctr">
                        <a:lnSpc>
                          <a:spcPct val="15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1800</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1802</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1820</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1833</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1836</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1839</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1859</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1868</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1899</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Alessandro Volta (Italy)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William Cruickshank (UK)</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André-Marie Ampère (France)</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Michael Faraday (UK)</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John F. </a:t>
                      </a:r>
                      <a:r>
                        <a:rPr lang="en-US" sz="1600" dirty="0" err="1">
                          <a:effectLst/>
                          <a:latin typeface="Arial" panose="020B0604020202020204" pitchFamily="34" charset="0"/>
                          <a:ea typeface="Times New Roman"/>
                          <a:cs typeface="Arial" panose="020B0604020202020204" pitchFamily="34" charset="0"/>
                        </a:rPr>
                        <a:t>Daniell</a:t>
                      </a:r>
                      <a:r>
                        <a:rPr lang="en-US" sz="1600" dirty="0">
                          <a:effectLst/>
                          <a:latin typeface="Arial" panose="020B0604020202020204" pitchFamily="34" charset="0"/>
                          <a:ea typeface="Times New Roman"/>
                          <a:cs typeface="Arial" panose="020B0604020202020204" pitchFamily="34" charset="0"/>
                        </a:rPr>
                        <a:t> (UK)</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William Robert Grove (UK)</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Gaston </a:t>
                      </a:r>
                      <a:r>
                        <a:rPr lang="en-US" sz="1600" dirty="0" err="1">
                          <a:effectLst/>
                          <a:latin typeface="Arial" panose="020B0604020202020204" pitchFamily="34" charset="0"/>
                          <a:ea typeface="Times New Roman"/>
                          <a:cs typeface="Arial" panose="020B0604020202020204" pitchFamily="34" charset="0"/>
                        </a:rPr>
                        <a:t>Planté</a:t>
                      </a:r>
                      <a:r>
                        <a:rPr lang="en-US" sz="1600" dirty="0">
                          <a:effectLst/>
                          <a:latin typeface="Arial" panose="020B0604020202020204" pitchFamily="34" charset="0"/>
                          <a:ea typeface="Times New Roman"/>
                          <a:cs typeface="Arial" panose="020B0604020202020204" pitchFamily="34" charset="0"/>
                        </a:rPr>
                        <a:t> (France)</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Georges </a:t>
                      </a:r>
                      <a:r>
                        <a:rPr lang="en-US" sz="1600" dirty="0" err="1">
                          <a:effectLst/>
                          <a:latin typeface="Arial" panose="020B0604020202020204" pitchFamily="34" charset="0"/>
                          <a:ea typeface="Times New Roman"/>
                          <a:cs typeface="Arial" panose="020B0604020202020204" pitchFamily="34" charset="0"/>
                        </a:rPr>
                        <a:t>Leclanché</a:t>
                      </a:r>
                      <a:r>
                        <a:rPr lang="en-US" sz="1600" dirty="0">
                          <a:effectLst/>
                          <a:latin typeface="Arial" panose="020B0604020202020204" pitchFamily="34" charset="0"/>
                          <a:ea typeface="Times New Roman"/>
                          <a:cs typeface="Arial" panose="020B0604020202020204" pitchFamily="34" charset="0"/>
                        </a:rPr>
                        <a:t> (France)</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 </a:t>
                      </a:r>
                      <a:r>
                        <a:rPr lang="en-US" sz="1600" dirty="0" err="1">
                          <a:effectLst/>
                          <a:latin typeface="Arial" panose="020B0604020202020204" pitchFamily="34" charset="0"/>
                          <a:ea typeface="Times New Roman"/>
                          <a:cs typeface="Arial" panose="020B0604020202020204" pitchFamily="34" charset="0"/>
                        </a:rPr>
                        <a:t>Waldmar</a:t>
                      </a:r>
                      <a:r>
                        <a:rPr lang="en-US" sz="1600" dirty="0">
                          <a:effectLst/>
                          <a:latin typeface="Arial" panose="020B0604020202020204" pitchFamily="34" charset="0"/>
                          <a:ea typeface="Times New Roman"/>
                          <a:cs typeface="Arial" panose="020B0604020202020204" pitchFamily="34" charset="0"/>
                        </a:rPr>
                        <a:t> </a:t>
                      </a:r>
                      <a:r>
                        <a:rPr lang="en-US" sz="1600" dirty="0" err="1">
                          <a:effectLst/>
                          <a:latin typeface="Arial" panose="020B0604020202020204" pitchFamily="34" charset="0"/>
                          <a:ea typeface="Times New Roman"/>
                          <a:cs typeface="Arial" panose="020B0604020202020204" pitchFamily="34" charset="0"/>
                        </a:rPr>
                        <a:t>Jungner</a:t>
                      </a:r>
                      <a:r>
                        <a:rPr lang="en-US" sz="1600" dirty="0">
                          <a:effectLst/>
                          <a:latin typeface="Arial" panose="020B0604020202020204" pitchFamily="34" charset="0"/>
                          <a:ea typeface="Times New Roman"/>
                          <a:cs typeface="Arial" panose="020B0604020202020204" pitchFamily="34" charset="0"/>
                        </a:rPr>
                        <a:t> (Sweden)</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voltaic cell (zinc, copper disks)</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First electric battery capable of mass production</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Electricity through magnetism</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Announcement of Faraday’s law</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a:t>
                      </a:r>
                      <a:r>
                        <a:rPr lang="en-US" sz="1600" dirty="0" err="1">
                          <a:effectLst/>
                          <a:latin typeface="Arial" panose="020B0604020202020204" pitchFamily="34" charset="0"/>
                          <a:ea typeface="Times New Roman"/>
                          <a:cs typeface="Arial" panose="020B0604020202020204" pitchFamily="34" charset="0"/>
                        </a:rPr>
                        <a:t>Daniell</a:t>
                      </a:r>
                      <a:r>
                        <a:rPr lang="en-US" sz="1600" dirty="0">
                          <a:effectLst/>
                          <a:latin typeface="Arial" panose="020B0604020202020204" pitchFamily="34" charset="0"/>
                          <a:ea typeface="Times New Roman"/>
                          <a:cs typeface="Arial" panose="020B0604020202020204" pitchFamily="34" charset="0"/>
                        </a:rPr>
                        <a:t> cell </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fuel cell (H</a:t>
                      </a:r>
                      <a:r>
                        <a:rPr lang="en-US" sz="1600" baseline="-25000" dirty="0">
                          <a:effectLst/>
                          <a:latin typeface="Arial" panose="020B0604020202020204" pitchFamily="34" charset="0"/>
                          <a:ea typeface="Times New Roman"/>
                          <a:cs typeface="Arial" panose="020B0604020202020204" pitchFamily="34" charset="0"/>
                        </a:rPr>
                        <a:t>2</a:t>
                      </a:r>
                      <a:r>
                        <a:rPr lang="en-US" sz="1600" dirty="0">
                          <a:effectLst/>
                          <a:latin typeface="Arial" panose="020B0604020202020204" pitchFamily="34" charset="0"/>
                          <a:ea typeface="Times New Roman"/>
                          <a:cs typeface="Arial" panose="020B0604020202020204" pitchFamily="34" charset="0"/>
                        </a:rPr>
                        <a:t>/O</a:t>
                      </a:r>
                      <a:r>
                        <a:rPr lang="en-US" sz="1600" baseline="-25000" dirty="0">
                          <a:effectLst/>
                          <a:latin typeface="Arial" panose="020B0604020202020204" pitchFamily="34" charset="0"/>
                          <a:ea typeface="Times New Roman"/>
                          <a:cs typeface="Arial" panose="020B0604020202020204" pitchFamily="34" charset="0"/>
                        </a:rPr>
                        <a:t>2</a:t>
                      </a:r>
                      <a:r>
                        <a:rPr lang="en-US" sz="1600" dirty="0">
                          <a:effectLst/>
                          <a:latin typeface="Arial" panose="020B0604020202020204" pitchFamily="34" charset="0"/>
                          <a:ea typeface="Times New Roman"/>
                          <a:cs typeface="Arial" panose="020B0604020202020204" pitchFamily="34" charset="0"/>
                        </a:rPr>
                        <a:t>)</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lead acid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a:t>
                      </a:r>
                      <a:r>
                        <a:rPr lang="en-US" sz="1600" dirty="0" err="1">
                          <a:effectLst/>
                          <a:latin typeface="Arial" panose="020B0604020202020204" pitchFamily="34" charset="0"/>
                          <a:ea typeface="Times New Roman"/>
                          <a:cs typeface="Arial" panose="020B0604020202020204" pitchFamily="34" charset="0"/>
                        </a:rPr>
                        <a:t>Leclanché</a:t>
                      </a:r>
                      <a:r>
                        <a:rPr lang="en-US" sz="1600" dirty="0">
                          <a:effectLst/>
                          <a:latin typeface="Arial" panose="020B0604020202020204" pitchFamily="34" charset="0"/>
                          <a:ea typeface="Times New Roman"/>
                          <a:cs typeface="Arial" panose="020B0604020202020204" pitchFamily="34" charset="0"/>
                        </a:rPr>
                        <a:t> cell (carbon-zinc)</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nickel-cadmium battery</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4" name="Rectangle 3"/>
          <p:cNvSpPr/>
          <p:nvPr/>
        </p:nvSpPr>
        <p:spPr>
          <a:xfrm>
            <a:off x="1331640" y="493246"/>
            <a:ext cx="6444393" cy="523220"/>
          </a:xfrm>
          <a:prstGeom prst="rect">
            <a:avLst/>
          </a:prstGeom>
        </p:spPr>
        <p:txBody>
          <a:bodyPr wrap="none">
            <a:spAutoFit/>
          </a:bodyPr>
          <a:lstStyle/>
          <a:p>
            <a:r>
              <a:rPr lang="en-US" sz="2800" b="1" dirty="0">
                <a:solidFill>
                  <a:srgbClr val="003399"/>
                </a:solidFill>
                <a:latin typeface="Arial" panose="020B0604020202020204" pitchFamily="34" charset="0"/>
                <a:cs typeface="Arial" panose="020B0604020202020204" pitchFamily="34" charset="0"/>
              </a:rPr>
              <a:t>Battery </a:t>
            </a:r>
            <a:r>
              <a:rPr lang="en-US" sz="2800" b="1" dirty="0" smtClean="0">
                <a:solidFill>
                  <a:srgbClr val="003399"/>
                </a:solidFill>
                <a:latin typeface="Arial" panose="020B0604020202020204" pitchFamily="34" charset="0"/>
                <a:cs typeface="Arial" panose="020B0604020202020204" pitchFamily="34" charset="0"/>
              </a:rPr>
              <a:t>Developments: 1600 to 1900 </a:t>
            </a:r>
            <a:endParaRPr lang="en-CA" sz="28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39885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8637241"/>
              </p:ext>
            </p:extLst>
          </p:nvPr>
        </p:nvGraphicFramePr>
        <p:xfrm>
          <a:off x="472179" y="1196753"/>
          <a:ext cx="8424936" cy="5040561"/>
        </p:xfrm>
        <a:graphic>
          <a:graphicData uri="http://schemas.openxmlformats.org/drawingml/2006/table">
            <a:tbl>
              <a:tblPr firstRow="1" bandRow="1">
                <a:tableStyleId>{5C22544A-7EE6-4342-B048-85BDC9FD1C3A}</a:tableStyleId>
              </a:tblPr>
              <a:tblGrid>
                <a:gridCol w="842493"/>
                <a:gridCol w="2798021"/>
                <a:gridCol w="4784422"/>
              </a:tblGrid>
              <a:tr h="556278">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Year</a:t>
                      </a:r>
                      <a:endParaRPr lang="en-CA" dirty="0">
                        <a:latin typeface="Arial" panose="020B0604020202020204" pitchFamily="34" charset="0"/>
                        <a:cs typeface="Arial" panose="020B0604020202020204" pitchFamily="34" charset="0"/>
                      </a:endParaRPr>
                    </a:p>
                  </a:txBody>
                  <a:tcPr/>
                </a:tc>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Inventor</a:t>
                      </a:r>
                      <a:endParaRPr lang="en-CA" dirty="0">
                        <a:latin typeface="Arial" panose="020B0604020202020204" pitchFamily="34" charset="0"/>
                        <a:cs typeface="Arial" panose="020B0604020202020204" pitchFamily="34" charset="0"/>
                      </a:endParaRPr>
                    </a:p>
                  </a:txBody>
                  <a:tcPr/>
                </a:tc>
                <a:tc>
                  <a:txBody>
                    <a:bodyPr/>
                    <a:lstStyle/>
                    <a:p>
                      <a:pPr>
                        <a:lnSpc>
                          <a:spcPct val="150000"/>
                        </a:lnSpc>
                        <a:spcBef>
                          <a:spcPts val="600"/>
                        </a:spcBef>
                        <a:spcAft>
                          <a:spcPts val="600"/>
                        </a:spcAft>
                      </a:pPr>
                      <a:r>
                        <a:rPr lang="en-CA" dirty="0" smtClean="0">
                          <a:latin typeface="Arial" panose="020B0604020202020204" pitchFamily="34" charset="0"/>
                          <a:cs typeface="Arial" panose="020B0604020202020204" pitchFamily="34" charset="0"/>
                        </a:rPr>
                        <a:t>Achievement</a:t>
                      </a:r>
                      <a:endParaRPr lang="en-CA" dirty="0">
                        <a:latin typeface="Arial" panose="020B0604020202020204" pitchFamily="34" charset="0"/>
                        <a:cs typeface="Arial" panose="020B0604020202020204" pitchFamily="34" charset="0"/>
                      </a:endParaRPr>
                    </a:p>
                  </a:txBody>
                  <a:tcPr/>
                </a:tc>
              </a:tr>
              <a:tr h="3730195">
                <a:tc>
                  <a:txBody>
                    <a:bodyPr/>
                    <a:lstStyle/>
                    <a:p>
                      <a:pPr algn="ctr">
                        <a:lnSpc>
                          <a:spcPct val="15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1901</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1932</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1947</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1949</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1970s</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1990</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1991</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1994</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1996</a:t>
                      </a:r>
                      <a:endParaRPr lang="en-CA" sz="1600" dirty="0">
                        <a:effectLst/>
                        <a:latin typeface="Arial" panose="020B0604020202020204" pitchFamily="34" charset="0"/>
                        <a:ea typeface="Times New Roman"/>
                        <a:cs typeface="Arial" panose="020B0604020202020204" pitchFamily="34" charset="0"/>
                      </a:endParaRPr>
                    </a:p>
                    <a:p>
                      <a:pPr algn="ctr">
                        <a:lnSpc>
                          <a:spcPct val="100000"/>
                        </a:lnSpc>
                        <a:spcBef>
                          <a:spcPts val="500"/>
                        </a:spcBef>
                        <a:spcAft>
                          <a:spcPts val="400"/>
                        </a:spcAft>
                        <a:tabLst>
                          <a:tab pos="-457200" algn="l"/>
                        </a:tabLst>
                      </a:pPr>
                      <a:r>
                        <a:rPr lang="en-US" sz="1600" b="1" dirty="0">
                          <a:effectLst/>
                          <a:latin typeface="Arial" panose="020B0604020202020204" pitchFamily="34" charset="0"/>
                          <a:ea typeface="Times New Roman"/>
                          <a:cs typeface="Arial" panose="020B0604020202020204" pitchFamily="34" charset="0"/>
                        </a:rPr>
                        <a:t>1996</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Thomas A. Edison (USA)</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err="1">
                          <a:effectLst/>
                          <a:latin typeface="Arial" panose="020B0604020202020204" pitchFamily="34" charset="0"/>
                          <a:ea typeface="Times New Roman"/>
                          <a:cs typeface="Arial" panose="020B0604020202020204" pitchFamily="34" charset="0"/>
                        </a:rPr>
                        <a:t>Shlecht</a:t>
                      </a:r>
                      <a:r>
                        <a:rPr lang="en-US" sz="1600" dirty="0">
                          <a:effectLst/>
                          <a:latin typeface="Arial" panose="020B0604020202020204" pitchFamily="34" charset="0"/>
                          <a:ea typeface="Times New Roman"/>
                          <a:cs typeface="Arial" panose="020B0604020202020204" pitchFamily="34" charset="0"/>
                        </a:rPr>
                        <a:t> &amp; Ackermann (D)</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Georg Neumann (Germany)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Lew </a:t>
                      </a:r>
                      <a:r>
                        <a:rPr lang="en-US" sz="1600" dirty="0" err="1">
                          <a:effectLst/>
                          <a:latin typeface="Arial" panose="020B0604020202020204" pitchFamily="34" charset="0"/>
                          <a:ea typeface="Times New Roman"/>
                          <a:cs typeface="Arial" panose="020B0604020202020204" pitchFamily="34" charset="0"/>
                        </a:rPr>
                        <a:t>Urry</a:t>
                      </a:r>
                      <a:r>
                        <a:rPr lang="en-US" sz="1600" dirty="0">
                          <a:effectLst/>
                          <a:latin typeface="Arial" panose="020B0604020202020204" pitchFamily="34" charset="0"/>
                          <a:ea typeface="Times New Roman"/>
                          <a:cs typeface="Arial" panose="020B0604020202020204" pitchFamily="34" charset="0"/>
                        </a:rPr>
                        <a:t>, Eveready Battery </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Group effort</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Group effort</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Sony (Japan)</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err="1">
                          <a:effectLst/>
                          <a:latin typeface="Arial" panose="020B0604020202020204" pitchFamily="34" charset="0"/>
                          <a:ea typeface="Times New Roman"/>
                          <a:cs typeface="Arial" panose="020B0604020202020204" pitchFamily="34" charset="0"/>
                        </a:rPr>
                        <a:t>Bellcore</a:t>
                      </a:r>
                      <a:r>
                        <a:rPr lang="en-US" sz="1600" dirty="0">
                          <a:effectLst/>
                          <a:latin typeface="Arial" panose="020B0604020202020204" pitchFamily="34" charset="0"/>
                          <a:ea typeface="Times New Roman"/>
                          <a:cs typeface="Arial" panose="020B0604020202020204" pitchFamily="34" charset="0"/>
                        </a:rPr>
                        <a:t> (USA)</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Moli Energy (Canada)</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University of Texas (USA)</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5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nickel-iron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sintered pole plate</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Successfully sealing the nickel-cadmium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Invention of the alkaline-manganese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Development of valve-regulated lead acid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Commercialization of nickel-metal-hydride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Commercialization of lithium-ion battery</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Commercialization of lithium-ion polymer</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Introduction of Li-ion with manganese cathode</a:t>
                      </a:r>
                      <a:endParaRPr lang="en-CA" sz="1600" dirty="0">
                        <a:effectLst/>
                        <a:latin typeface="Arial" panose="020B0604020202020204" pitchFamily="34" charset="0"/>
                        <a:ea typeface="Times New Roman"/>
                        <a:cs typeface="Arial" panose="020B0604020202020204" pitchFamily="34" charset="0"/>
                      </a:endParaRPr>
                    </a:p>
                    <a:p>
                      <a:pPr>
                        <a:lnSpc>
                          <a:spcPct val="100000"/>
                        </a:lnSpc>
                        <a:spcBef>
                          <a:spcPts val="500"/>
                        </a:spcBef>
                        <a:spcAft>
                          <a:spcPts val="400"/>
                        </a:spcAft>
                        <a:tabLst>
                          <a:tab pos="-457200" algn="l"/>
                        </a:tabLst>
                      </a:pPr>
                      <a:r>
                        <a:rPr lang="en-US" sz="1600" dirty="0">
                          <a:effectLst/>
                          <a:latin typeface="Arial" panose="020B0604020202020204" pitchFamily="34" charset="0"/>
                          <a:ea typeface="Times New Roman"/>
                          <a:cs typeface="Arial" panose="020B0604020202020204" pitchFamily="34" charset="0"/>
                        </a:rPr>
                        <a:t>Identification of Li-phosphate (LiFePO</a:t>
                      </a:r>
                      <a:r>
                        <a:rPr lang="en-US" sz="1600" baseline="-25000" dirty="0">
                          <a:effectLst/>
                          <a:latin typeface="Arial" panose="020B0604020202020204" pitchFamily="34" charset="0"/>
                          <a:ea typeface="Times New Roman"/>
                          <a:cs typeface="Arial" panose="020B0604020202020204" pitchFamily="34" charset="0"/>
                        </a:rPr>
                        <a:t>4</a:t>
                      </a:r>
                      <a:r>
                        <a:rPr lang="en-US" sz="1600" dirty="0">
                          <a:effectLst/>
                          <a:latin typeface="Arial" panose="020B0604020202020204" pitchFamily="34" charset="0"/>
                          <a:ea typeface="Times New Roman"/>
                          <a:cs typeface="Arial" panose="020B0604020202020204" pitchFamily="34" charset="0"/>
                        </a:rPr>
                        <a:t>)</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r>
              <a:tr h="754088">
                <a:tc>
                  <a:txBody>
                    <a:bodyPr/>
                    <a:lstStyle/>
                    <a:p>
                      <a:pPr algn="ctr">
                        <a:lnSpc>
                          <a:spcPct val="100000"/>
                        </a:lnSpc>
                        <a:spcBef>
                          <a:spcPts val="600"/>
                        </a:spcBef>
                        <a:spcAft>
                          <a:spcPts val="600"/>
                        </a:spcAft>
                        <a:tabLst>
                          <a:tab pos="-457200" algn="l"/>
                        </a:tabLst>
                      </a:pPr>
                      <a:r>
                        <a:rPr lang="en-US" sz="1600" b="1" dirty="0" smtClean="0">
                          <a:effectLst/>
                          <a:latin typeface="Arial" panose="020B0604020202020204" pitchFamily="34" charset="0"/>
                          <a:ea typeface="Times New Roman"/>
                          <a:cs typeface="Arial" panose="020B0604020202020204" pitchFamily="34" charset="0"/>
                        </a:rPr>
                        <a:t>2002</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00000"/>
                        </a:lnSpc>
                        <a:spcBef>
                          <a:spcPts val="400"/>
                        </a:spcBef>
                        <a:spcAft>
                          <a:spcPts val="500"/>
                        </a:spcAft>
                        <a:tabLst>
                          <a:tab pos="-457200" algn="l"/>
                        </a:tabLst>
                      </a:pPr>
                      <a:r>
                        <a:rPr lang="en-US" sz="1600" dirty="0" smtClean="0">
                          <a:effectLst/>
                          <a:latin typeface="Arial" panose="020B0604020202020204" pitchFamily="34" charset="0"/>
                          <a:ea typeface="Times New Roman"/>
                          <a:cs typeface="Arial" panose="020B0604020202020204" pitchFamily="34" charset="0"/>
                        </a:rPr>
                        <a:t>University </a:t>
                      </a:r>
                      <a:r>
                        <a:rPr lang="en-US" sz="1600" dirty="0">
                          <a:effectLst/>
                          <a:latin typeface="Arial" panose="020B0604020202020204" pitchFamily="34" charset="0"/>
                          <a:ea typeface="Times New Roman"/>
                          <a:cs typeface="Arial" panose="020B0604020202020204" pitchFamily="34" charset="0"/>
                        </a:rPr>
                        <a:t>of Montreal, Quebec Hydro, MIT, others </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nSpc>
                          <a:spcPct val="100000"/>
                        </a:lnSpc>
                        <a:spcBef>
                          <a:spcPts val="400"/>
                        </a:spcBef>
                        <a:spcAft>
                          <a:spcPts val="500"/>
                        </a:spcAft>
                        <a:tabLst>
                          <a:tab pos="-457200" algn="l"/>
                        </a:tabLst>
                      </a:pPr>
                      <a:r>
                        <a:rPr lang="en-US" sz="1600" dirty="0" smtClean="0">
                          <a:effectLst/>
                          <a:latin typeface="Arial" panose="020B0604020202020204" pitchFamily="34" charset="0"/>
                          <a:ea typeface="Times New Roman"/>
                          <a:cs typeface="Arial" panose="020B0604020202020204" pitchFamily="34" charset="0"/>
                        </a:rPr>
                        <a:t>Improvement </a:t>
                      </a:r>
                      <a:r>
                        <a:rPr lang="en-US" sz="1600" dirty="0">
                          <a:effectLst/>
                          <a:latin typeface="Arial" panose="020B0604020202020204" pitchFamily="34" charset="0"/>
                          <a:ea typeface="Times New Roman"/>
                          <a:cs typeface="Arial" panose="020B0604020202020204" pitchFamily="34" charset="0"/>
                        </a:rPr>
                        <a:t>of Li-phosphate, nanotechnology, commercialization </a:t>
                      </a:r>
                      <a:endParaRPr lang="en-CA" sz="16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sp>
        <p:nvSpPr>
          <p:cNvPr id="4" name="Rectangle 3"/>
          <p:cNvSpPr/>
          <p:nvPr/>
        </p:nvSpPr>
        <p:spPr>
          <a:xfrm>
            <a:off x="1082675" y="404664"/>
            <a:ext cx="6962162" cy="523220"/>
          </a:xfrm>
          <a:prstGeom prst="rect">
            <a:avLst/>
          </a:prstGeom>
        </p:spPr>
        <p:txBody>
          <a:bodyPr wrap="none">
            <a:spAutoFit/>
          </a:bodyPr>
          <a:lstStyle/>
          <a:p>
            <a:r>
              <a:rPr lang="en-US" sz="2800" b="1" dirty="0">
                <a:solidFill>
                  <a:srgbClr val="003399"/>
                </a:solidFill>
                <a:latin typeface="Arial" panose="020B0604020202020204" pitchFamily="34" charset="0"/>
                <a:cs typeface="Arial" panose="020B0604020202020204" pitchFamily="34" charset="0"/>
              </a:rPr>
              <a:t>Battery Developments: </a:t>
            </a:r>
            <a:r>
              <a:rPr lang="en-US" sz="2800" b="1" dirty="0" smtClean="0">
                <a:solidFill>
                  <a:srgbClr val="003399"/>
                </a:solidFill>
                <a:latin typeface="Arial" panose="020B0604020202020204" pitchFamily="34" charset="0"/>
                <a:cs typeface="Arial" panose="020B0604020202020204" pitchFamily="34" charset="0"/>
              </a:rPr>
              <a:t>1900 to Present </a:t>
            </a:r>
            <a:endParaRPr lang="en-CA" sz="28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14693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990600" y="4651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sz="3200" b="1" dirty="0">
              <a:solidFill>
                <a:srgbClr val="CC3300"/>
              </a:solidFill>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5" name="Object 4"/>
          <p:cNvGraphicFramePr>
            <a:graphicFrameLocks noChangeAspect="1"/>
          </p:cNvGraphicFramePr>
          <p:nvPr>
            <p:extLst>
              <p:ext uri="{D42A27DB-BD31-4B8C-83A1-F6EECF244321}">
                <p14:modId xmlns:p14="http://schemas.microsoft.com/office/powerpoint/2010/main" val="1787078135"/>
              </p:ext>
            </p:extLst>
          </p:nvPr>
        </p:nvGraphicFramePr>
        <p:xfrm>
          <a:off x="651933" y="1268760"/>
          <a:ext cx="7840133" cy="4752528"/>
        </p:xfrm>
        <a:graphic>
          <a:graphicData uri="http://schemas.openxmlformats.org/presentationml/2006/ole">
            <mc:AlternateContent xmlns:mc="http://schemas.openxmlformats.org/markup-compatibility/2006">
              <mc:Choice xmlns:v="urn:schemas-microsoft-com:vml" Requires="v">
                <p:oleObj spid="_x0000_s77830" name="Photo Editor Photo" r:id="rId4" imgW="8640381" imgH="4734586" progId="MSPhotoEd.3">
                  <p:embed/>
                </p:oleObj>
              </mc:Choice>
              <mc:Fallback>
                <p:oleObj name="Photo Editor Photo" r:id="rId4" imgW="8640381" imgH="4734586"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33" y="1268760"/>
                        <a:ext cx="7840133" cy="4752528"/>
                      </a:xfrm>
                      <a:prstGeom prst="rect">
                        <a:avLst/>
                      </a:prstGeom>
                      <a:noFill/>
                    </p:spPr>
                  </p:pic>
                </p:oleObj>
              </mc:Fallback>
            </mc:AlternateContent>
          </a:graphicData>
        </a:graphic>
      </p:graphicFrame>
      <p:sp>
        <p:nvSpPr>
          <p:cNvPr id="6" name="Rectangle 5"/>
          <p:cNvSpPr/>
          <p:nvPr/>
        </p:nvSpPr>
        <p:spPr>
          <a:xfrm>
            <a:off x="2234373" y="465138"/>
            <a:ext cx="4675254" cy="523220"/>
          </a:xfrm>
          <a:prstGeom prst="rect">
            <a:avLst/>
          </a:prstGeom>
        </p:spPr>
        <p:txBody>
          <a:bodyPr wrap="none">
            <a:spAutoFit/>
          </a:bodyPr>
          <a:lstStyle/>
          <a:p>
            <a:r>
              <a:rPr lang="en-US" sz="2800" b="1" dirty="0">
                <a:solidFill>
                  <a:srgbClr val="003399"/>
                </a:solidFill>
                <a:latin typeface="Arial" panose="020B0604020202020204" pitchFamily="34" charset="0"/>
                <a:cs typeface="Arial" panose="020B0604020202020204" pitchFamily="34" charset="0"/>
              </a:rPr>
              <a:t>Overview of Battery Types</a:t>
            </a:r>
            <a:endParaRPr lang="en-CA" sz="2800" dirty="0">
              <a:solidFill>
                <a:srgbClr val="003399"/>
              </a:solidFill>
              <a:latin typeface="Arial" panose="020B0604020202020204" pitchFamily="34" charset="0"/>
              <a:cs typeface="Arial" panose="020B0604020202020204" pitchFamily="34" charset="0"/>
            </a:endParaRPr>
          </a:p>
        </p:txBody>
      </p:sp>
      <p:sp>
        <p:nvSpPr>
          <p:cNvPr id="7" name="Rectangle 6"/>
          <p:cNvSpPr/>
          <p:nvPr/>
        </p:nvSpPr>
        <p:spPr>
          <a:xfrm>
            <a:off x="2644645" y="6179066"/>
            <a:ext cx="3854710" cy="369332"/>
          </a:xfrm>
          <a:prstGeom prst="rect">
            <a:avLst/>
          </a:prstGeom>
        </p:spPr>
        <p:txBody>
          <a:bodyPr wrap="none">
            <a:spAutoFit/>
          </a:bodyPr>
          <a:lstStyle/>
          <a:p>
            <a:r>
              <a:rPr lang="en-US" sz="1600" dirty="0"/>
              <a:t>Courtesy of Frost &amp; Sullivan (2009</a:t>
            </a:r>
            <a:r>
              <a:rPr lang="en-US" dirty="0"/>
              <a:t>)</a:t>
            </a:r>
            <a:endParaRPr lang="en-CA" dirty="0"/>
          </a:p>
        </p:txBody>
      </p:sp>
    </p:spTree>
    <p:extLst>
      <p:ext uri="{BB962C8B-B14F-4D97-AF65-F5344CB8AC3E}">
        <p14:creationId xmlns:p14="http://schemas.microsoft.com/office/powerpoint/2010/main" val="384808004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23888" y="325438"/>
            <a:ext cx="488473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bg1"/>
                </a:solidFill>
                <a:latin typeface="Times New Roman" pitchFamily="18" charset="0"/>
              </a:defRPr>
            </a:lvl9pPr>
          </a:lstStyle>
          <a:p>
            <a:pPr eaLnBrk="1" hangingPunct="1">
              <a:spcBef>
                <a:spcPts val="2500"/>
              </a:spcBef>
            </a:pPr>
            <a:r>
              <a:rPr lang="en-US" sz="3200" b="1">
                <a:solidFill>
                  <a:srgbClr val="A50021"/>
                </a:solidFill>
                <a:latin typeface="Arial" charset="0"/>
                <a:ea typeface="Arial Unicode MS" pitchFamily="34" charset="-128"/>
                <a:cs typeface="Arial Unicode MS" pitchFamily="34" charset="-128"/>
              </a:rPr>
              <a:t>Take home . . . </a:t>
            </a:r>
          </a:p>
        </p:txBody>
      </p:sp>
      <p:sp>
        <p:nvSpPr>
          <p:cNvPr id="2" name="Rectangle 1"/>
          <p:cNvSpPr/>
          <p:nvPr/>
        </p:nvSpPr>
        <p:spPr>
          <a:xfrm>
            <a:off x="5795963" y="2724150"/>
            <a:ext cx="2520453" cy="646331"/>
          </a:xfrm>
          <a:prstGeom prst="rect">
            <a:avLst/>
          </a:prstGeom>
        </p:spPr>
        <p:txBody>
          <a:bodyPr wrap="square">
            <a:spAutoFit/>
          </a:bodyPr>
          <a:lstStyle/>
          <a:p>
            <a:pPr>
              <a:spcBef>
                <a:spcPct val="50000"/>
              </a:spcBef>
              <a:defRPr/>
            </a:pPr>
            <a:r>
              <a:rPr lang="en-US" sz="1800" b="1" dirty="0">
                <a:solidFill>
                  <a:srgbClr val="003399"/>
                </a:solidFill>
                <a:latin typeface="Arial" charset="0"/>
              </a:rPr>
              <a:t>Cadex C7400ER</a:t>
            </a:r>
            <a:r>
              <a:rPr lang="en-US" sz="1800" dirty="0">
                <a:solidFill>
                  <a:srgbClr val="003399"/>
                </a:solidFill>
                <a:latin typeface="Arial" charset="0"/>
              </a:rPr>
              <a:t/>
            </a:r>
            <a:br>
              <a:rPr lang="en-US" sz="1800" dirty="0">
                <a:solidFill>
                  <a:srgbClr val="003399"/>
                </a:solidFill>
                <a:latin typeface="Arial" charset="0"/>
              </a:rPr>
            </a:br>
            <a:r>
              <a:rPr lang="en-US" sz="1800" dirty="0">
                <a:solidFill>
                  <a:schemeClr val="tx1">
                    <a:lumMod val="65000"/>
                    <a:lumOff val="35000"/>
                  </a:schemeClr>
                </a:solidFill>
                <a:latin typeface="Arial" charset="0"/>
              </a:rPr>
              <a:t>36V, 6A/station, </a:t>
            </a:r>
            <a:r>
              <a:rPr lang="en-US" sz="1800" dirty="0" smtClean="0">
                <a:solidFill>
                  <a:schemeClr val="tx1">
                    <a:lumMod val="65000"/>
                    <a:lumOff val="35000"/>
                  </a:schemeClr>
                </a:solidFill>
                <a:latin typeface="Arial" charset="0"/>
              </a:rPr>
              <a:t>170W</a:t>
            </a:r>
            <a:endParaRPr lang="en-US" sz="1800" dirty="0">
              <a:solidFill>
                <a:schemeClr val="tx1">
                  <a:lumMod val="65000"/>
                  <a:lumOff val="35000"/>
                </a:schemeClr>
              </a:solidFill>
              <a:latin typeface="Arial" charset="0"/>
            </a:endParaRPr>
          </a:p>
        </p:txBody>
      </p:sp>
      <p:pic>
        <p:nvPicPr>
          <p:cNvPr id="54276" name="Picture 6" descr="C:\Documents and Settings\jones\Desktop\CEI Presentation\C-8000-concept copy.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850" y="1389063"/>
            <a:ext cx="37099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09700" y="2755900"/>
            <a:ext cx="2808288" cy="646113"/>
          </a:xfrm>
          <a:prstGeom prst="rect">
            <a:avLst/>
          </a:prstGeom>
        </p:spPr>
        <p:txBody>
          <a:bodyPr>
            <a:spAutoFit/>
          </a:bodyPr>
          <a:lstStyle/>
          <a:p>
            <a:pPr algn="r">
              <a:spcBef>
                <a:spcPct val="50000"/>
              </a:spcBef>
              <a:defRPr/>
            </a:pPr>
            <a:r>
              <a:rPr lang="en-US" sz="1800" b="1" dirty="0">
                <a:solidFill>
                  <a:srgbClr val="003399"/>
                </a:solidFill>
                <a:latin typeface="Arial" charset="0"/>
              </a:rPr>
              <a:t>Cadex C8000</a:t>
            </a:r>
            <a:r>
              <a:rPr lang="en-US" sz="1800" dirty="0">
                <a:solidFill>
                  <a:srgbClr val="003399"/>
                </a:solidFill>
                <a:latin typeface="Arial" charset="0"/>
              </a:rPr>
              <a:t/>
            </a:r>
            <a:br>
              <a:rPr lang="en-US" sz="1800" dirty="0">
                <a:solidFill>
                  <a:srgbClr val="003399"/>
                </a:solidFill>
                <a:latin typeface="Arial" charset="0"/>
              </a:rPr>
            </a:br>
            <a:r>
              <a:rPr lang="en-US" sz="1800" dirty="0">
                <a:solidFill>
                  <a:schemeClr val="tx1">
                    <a:lumMod val="65000"/>
                    <a:lumOff val="35000"/>
                  </a:schemeClr>
                </a:solidFill>
                <a:latin typeface="Arial" charset="0"/>
              </a:rPr>
              <a:t>36V, 10A/station, 400W</a:t>
            </a:r>
          </a:p>
        </p:txBody>
      </p:sp>
      <p:pic>
        <p:nvPicPr>
          <p:cNvPr id="5427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34150" y="3790950"/>
            <a:ext cx="19399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88125" y="5483225"/>
            <a:ext cx="2130425" cy="585788"/>
          </a:xfrm>
          <a:prstGeom prst="rect">
            <a:avLst/>
          </a:prstGeom>
        </p:spPr>
        <p:txBody>
          <a:bodyPr>
            <a:spAutoFit/>
          </a:bodyPr>
          <a:lstStyle/>
          <a:p>
            <a:pPr algn="ctr">
              <a:spcBef>
                <a:spcPct val="50000"/>
              </a:spcBef>
              <a:defRPr/>
            </a:pPr>
            <a:r>
              <a:rPr lang="en-US" sz="1800" b="1" dirty="0">
                <a:solidFill>
                  <a:srgbClr val="003399"/>
                </a:solidFill>
                <a:latin typeface="Arial" charset="0"/>
              </a:rPr>
              <a:t>Cadex C5100</a:t>
            </a:r>
            <a:r>
              <a:rPr lang="en-US" sz="1800" dirty="0">
                <a:solidFill>
                  <a:srgbClr val="003399"/>
                </a:solidFill>
                <a:latin typeface="Arial" charset="0"/>
              </a:rPr>
              <a:t/>
            </a:r>
            <a:br>
              <a:rPr lang="en-US" sz="1800" dirty="0">
                <a:solidFill>
                  <a:srgbClr val="003399"/>
                </a:solidFill>
                <a:latin typeface="Arial" charset="0"/>
              </a:rPr>
            </a:br>
            <a:r>
              <a:rPr lang="en-US" sz="1400" dirty="0">
                <a:solidFill>
                  <a:schemeClr val="tx1">
                    <a:lumMod val="65000"/>
                    <a:lumOff val="35000"/>
                  </a:schemeClr>
                </a:solidFill>
                <a:latin typeface="Arial" charset="0"/>
              </a:rPr>
              <a:t>Tests Li-ion in 30s.</a:t>
            </a:r>
            <a:r>
              <a:rPr lang="en-US" sz="1400" dirty="0">
                <a:solidFill>
                  <a:srgbClr val="808080"/>
                </a:solidFill>
                <a:latin typeface="Arial" charset="0"/>
              </a:rPr>
              <a:t> </a:t>
            </a:r>
          </a:p>
        </p:txBody>
      </p:sp>
      <p:pic>
        <p:nvPicPr>
          <p:cNvPr id="5428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7238" y="3644900"/>
            <a:ext cx="1293812"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3888" y="5383213"/>
            <a:ext cx="1889125" cy="800100"/>
          </a:xfrm>
          <a:prstGeom prst="rect">
            <a:avLst/>
          </a:prstGeom>
        </p:spPr>
        <p:txBody>
          <a:bodyPr>
            <a:spAutoFit/>
          </a:bodyPr>
          <a:lstStyle/>
          <a:p>
            <a:pPr algn="ctr">
              <a:spcBef>
                <a:spcPct val="50000"/>
              </a:spcBef>
              <a:defRPr/>
            </a:pPr>
            <a:r>
              <a:rPr lang="en-US" sz="1800" b="1" dirty="0">
                <a:solidFill>
                  <a:srgbClr val="003399"/>
                </a:solidFill>
                <a:latin typeface="Arial" charset="0"/>
              </a:rPr>
              <a:t>Spectro CA-12</a:t>
            </a:r>
            <a:r>
              <a:rPr lang="en-US" sz="1800" dirty="0">
                <a:solidFill>
                  <a:srgbClr val="003399"/>
                </a:solidFill>
                <a:latin typeface="Arial" charset="0"/>
              </a:rPr>
              <a:t/>
            </a:r>
            <a:br>
              <a:rPr lang="en-US" sz="1800" dirty="0">
                <a:solidFill>
                  <a:srgbClr val="003399"/>
                </a:solidFill>
                <a:latin typeface="Arial" charset="0"/>
              </a:rPr>
            </a:br>
            <a:r>
              <a:rPr lang="en-US" sz="1400" dirty="0">
                <a:solidFill>
                  <a:schemeClr val="tx1">
                    <a:lumMod val="65000"/>
                    <a:lumOff val="35000"/>
                  </a:schemeClr>
                </a:solidFill>
                <a:latin typeface="Arial" charset="0"/>
              </a:rPr>
              <a:t>measures capacity </a:t>
            </a:r>
            <a:br>
              <a:rPr lang="en-US" sz="1400" dirty="0">
                <a:solidFill>
                  <a:schemeClr val="tx1">
                    <a:lumMod val="65000"/>
                    <a:lumOff val="35000"/>
                  </a:schemeClr>
                </a:solidFill>
                <a:latin typeface="Arial" charset="0"/>
              </a:rPr>
            </a:br>
            <a:r>
              <a:rPr lang="en-US" sz="1400" dirty="0">
                <a:solidFill>
                  <a:schemeClr val="tx1">
                    <a:lumMod val="65000"/>
                    <a:lumOff val="35000"/>
                  </a:schemeClr>
                </a:solidFill>
                <a:latin typeface="Arial" charset="0"/>
              </a:rPr>
              <a:t>of lead acid in 15s. </a:t>
            </a:r>
            <a:endParaRPr lang="en-US" sz="1400" dirty="0">
              <a:solidFill>
                <a:srgbClr val="808080"/>
              </a:solidFill>
              <a:latin typeface="Arial" charset="0"/>
            </a:endParaRPr>
          </a:p>
        </p:txBody>
      </p:sp>
      <p:sp>
        <p:nvSpPr>
          <p:cNvPr id="54282" name="Rectangle 8"/>
          <p:cNvSpPr>
            <a:spLocks noChangeArrowheads="1"/>
          </p:cNvSpPr>
          <p:nvPr/>
        </p:nvSpPr>
        <p:spPr bwMode="auto">
          <a:xfrm>
            <a:off x="4427538" y="1196975"/>
            <a:ext cx="1771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2500"/>
              </a:spcBef>
            </a:pPr>
            <a:r>
              <a:rPr lang="en-US" sz="2800" b="1" dirty="0">
                <a:solidFill>
                  <a:srgbClr val="003399"/>
                </a:solidFill>
                <a:latin typeface="Arial" charset="0"/>
              </a:rPr>
              <a:t>Cadex Products</a:t>
            </a:r>
          </a:p>
        </p:txBody>
      </p:sp>
      <p:sp>
        <p:nvSpPr>
          <p:cNvPr id="10" name="Rectangle 9"/>
          <p:cNvSpPr/>
          <p:nvPr/>
        </p:nvSpPr>
        <p:spPr>
          <a:xfrm>
            <a:off x="3708400" y="5394325"/>
            <a:ext cx="1982788" cy="769938"/>
          </a:xfrm>
          <a:prstGeom prst="rect">
            <a:avLst/>
          </a:prstGeom>
        </p:spPr>
        <p:txBody>
          <a:bodyPr>
            <a:spAutoFit/>
          </a:bodyPr>
          <a:lstStyle/>
          <a:p>
            <a:pPr algn="ctr">
              <a:spcBef>
                <a:spcPct val="50000"/>
              </a:spcBef>
              <a:defRPr/>
            </a:pPr>
            <a:r>
              <a:rPr lang="en-US" sz="1600" b="1" dirty="0" smtClean="0">
                <a:solidFill>
                  <a:srgbClr val="003399"/>
                </a:solidFill>
                <a:latin typeface="Arial" charset="0"/>
              </a:rPr>
              <a:t>UCC </a:t>
            </a:r>
            <a:r>
              <a:rPr lang="en-US" sz="1600" b="1" dirty="0">
                <a:solidFill>
                  <a:srgbClr val="003399"/>
                </a:solidFill>
                <a:latin typeface="Arial" charset="0"/>
              </a:rPr>
              <a:t>Chargers</a:t>
            </a:r>
            <a:r>
              <a:rPr lang="en-US" sz="1600" dirty="0">
                <a:solidFill>
                  <a:srgbClr val="003399"/>
                </a:solidFill>
                <a:latin typeface="Arial" charset="0"/>
              </a:rPr>
              <a:t/>
            </a:r>
            <a:br>
              <a:rPr lang="en-US" sz="1600" dirty="0">
                <a:solidFill>
                  <a:srgbClr val="003399"/>
                </a:solidFill>
                <a:latin typeface="Arial" charset="0"/>
              </a:rPr>
            </a:br>
            <a:r>
              <a:rPr lang="en-US" sz="1400" dirty="0">
                <a:solidFill>
                  <a:schemeClr val="tx1">
                    <a:lumMod val="65000"/>
                    <a:lumOff val="35000"/>
                  </a:schemeClr>
                </a:solidFill>
                <a:latin typeface="Arial" charset="0"/>
              </a:rPr>
              <a:t>Boosts, calibrates, hot/cold charging</a:t>
            </a:r>
          </a:p>
        </p:txBody>
      </p:sp>
      <p:pic>
        <p:nvPicPr>
          <p:cNvPr id="54285" name="Picture 4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34150" y="746125"/>
            <a:ext cx="260985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6" name="Picture 14"/>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6318250"/>
            <a:ext cx="914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72708" y="3939583"/>
            <a:ext cx="2598584" cy="139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4776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Custom 1">
      <a:dk1>
        <a:srgbClr val="000000"/>
      </a:dk1>
      <a:lt1>
        <a:srgbClr val="FFFFFF"/>
      </a:lt1>
      <a:dk2>
        <a:srgbClr val="FFFFFF"/>
      </a:dk2>
      <a:lt2>
        <a:srgbClr val="FFFFFF"/>
      </a:lt2>
      <a:accent1>
        <a:srgbClr val="00CC99"/>
      </a:accent1>
      <a:accent2>
        <a:srgbClr val="000000"/>
      </a:accent2>
      <a:accent3>
        <a:srgbClr val="FFFFFF"/>
      </a:accent3>
      <a:accent4>
        <a:srgbClr val="000000"/>
      </a:accent4>
      <a:accent5>
        <a:srgbClr val="AAE2CA"/>
      </a:accent5>
      <a:accent6>
        <a:srgbClr val="000000"/>
      </a:accent6>
      <a:hlink>
        <a:srgbClr val="000000"/>
      </a:hlink>
      <a:folHlink>
        <a:srgbClr val="B2B2B2"/>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38483</TotalTime>
  <Words>578</Words>
  <Application>Microsoft Office PowerPoint</Application>
  <PresentationFormat>On-screen Show (4:3)</PresentationFormat>
  <Paragraphs>119</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Template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MPE-Dec6</dc:title>
  <dc:creator>Bruce Adams</dc:creator>
  <cp:lastModifiedBy>Isidor Buchmann</cp:lastModifiedBy>
  <cp:revision>898</cp:revision>
  <cp:lastPrinted>2012-10-29T23:01:04Z</cp:lastPrinted>
  <dcterms:created xsi:type="dcterms:W3CDTF">2008-09-03T04:40:39Z</dcterms:created>
  <dcterms:modified xsi:type="dcterms:W3CDTF">2014-10-07T20:31:59Z</dcterms:modified>
</cp:coreProperties>
</file>